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4" r:id="rId1"/>
  </p:sldMasterIdLst>
  <p:notesMasterIdLst>
    <p:notesMasterId r:id="rId21"/>
  </p:notesMasterIdLst>
  <p:sldIdLst>
    <p:sldId id="256" r:id="rId2"/>
    <p:sldId id="344" r:id="rId3"/>
    <p:sldId id="317" r:id="rId4"/>
    <p:sldId id="354" r:id="rId5"/>
    <p:sldId id="320" r:id="rId6"/>
    <p:sldId id="346" r:id="rId7"/>
    <p:sldId id="348" r:id="rId8"/>
    <p:sldId id="359" r:id="rId9"/>
    <p:sldId id="360" r:id="rId10"/>
    <p:sldId id="330" r:id="rId11"/>
    <p:sldId id="361" r:id="rId12"/>
    <p:sldId id="349" r:id="rId13"/>
    <p:sldId id="357" r:id="rId14"/>
    <p:sldId id="358" r:id="rId15"/>
    <p:sldId id="318" r:id="rId16"/>
    <p:sldId id="338" r:id="rId17"/>
    <p:sldId id="352" r:id="rId18"/>
    <p:sldId id="295" r:id="rId19"/>
    <p:sldId id="273" r:id="rId2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FF0000"/>
    <a:srgbClr val="3399FF"/>
    <a:srgbClr val="0066FF"/>
    <a:srgbClr val="009900"/>
    <a:srgbClr val="123F88"/>
    <a:srgbClr val="993366"/>
    <a:srgbClr val="33CC33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160488546614455E-2"/>
          <c:y val="0.24161971192272591"/>
          <c:w val="0.94567902290677108"/>
          <c:h val="0.5828533934958704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009900"/>
            </a:solidFill>
          </c:spPr>
          <c:invertIfNegative val="0"/>
          <c:dLbls>
            <c:dLbl>
              <c:idx val="0"/>
              <c:layout>
                <c:manualLayout>
                  <c:x val="2.7777777777778195E-3"/>
                  <c:y val="-2.777777777777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3F-4CB1-B329-8DC220BB760D}"/>
                </c:ext>
              </c:extLst>
            </c:dLbl>
            <c:dLbl>
              <c:idx val="1"/>
              <c:layout>
                <c:manualLayout>
                  <c:x val="5.0925337632080489E-17"/>
                  <c:y val="-6.4814814814814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3F-4CB1-B329-8DC220BB760D}"/>
                </c:ext>
              </c:extLst>
            </c:dLbl>
            <c:dLbl>
              <c:idx val="2"/>
              <c:layout>
                <c:manualLayout>
                  <c:x val="3.0555555555555582E-2"/>
                  <c:y val="-3.7037037037037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53F-4CB1-B329-8DC220BB76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ОСОЛ!$B$66:$B$71</c:f>
              <c:strCache>
                <c:ptCount val="6"/>
                <c:pt idx="0">
                  <c:v>1 сар</c:v>
                </c:pt>
                <c:pt idx="1">
                  <c:v>2 сар</c:v>
                </c:pt>
                <c:pt idx="2">
                  <c:v>3 сар</c:v>
                </c:pt>
                <c:pt idx="3">
                  <c:v>4 сар</c:v>
                </c:pt>
                <c:pt idx="4">
                  <c:v>5 сар</c:v>
                </c:pt>
                <c:pt idx="5">
                  <c:v>6 сар</c:v>
                </c:pt>
              </c:strCache>
            </c:strRef>
          </c:cat>
          <c:val>
            <c:numRef>
              <c:f>ОСОЛ!$C$66:$C$71</c:f>
              <c:numCache>
                <c:formatCode>General</c:formatCode>
                <c:ptCount val="6"/>
                <c:pt idx="0">
                  <c:v>4834</c:v>
                </c:pt>
                <c:pt idx="1">
                  <c:v>5019</c:v>
                </c:pt>
                <c:pt idx="2">
                  <c:v>3330</c:v>
                </c:pt>
                <c:pt idx="3">
                  <c:v>3977</c:v>
                </c:pt>
                <c:pt idx="4">
                  <c:v>5168</c:v>
                </c:pt>
                <c:pt idx="5">
                  <c:v>5361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3F-4CB1-B329-8DC220BB76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2391808"/>
        <c:axId val="84318400"/>
        <c:axId val="0"/>
      </c:bar3DChart>
      <c:catAx>
        <c:axId val="62391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84318400"/>
        <c:crosses val="autoZero"/>
        <c:auto val="1"/>
        <c:lblAlgn val="ctr"/>
        <c:lblOffset val="100"/>
        <c:noMultiLvlLbl val="0"/>
      </c:catAx>
      <c:valAx>
        <c:axId val="84318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62391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991833975881944E-2"/>
          <c:y val="7.2638052502926917E-2"/>
          <c:w val="0.95877254322206007"/>
          <c:h val="0.71966583517504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'нас барсан бодит'!$D$40</c:f>
              <c:strCache>
                <c:ptCount val="1"/>
                <c:pt idx="0">
                  <c:v>Зам тээврийн ослын улмаас нас барсан хүн 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15673260587288429"/>
                  <c:y val="0.296121185021318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accent5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mn-MN" sz="1200" dirty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t>816 </a:t>
                    </a:r>
                  </a:p>
                  <a:p>
                    <a:pPr>
                      <a:defRPr sz="1200" b="0" i="0" u="none" strike="noStrike" kern="1200" baseline="0">
                        <a:solidFill>
                          <a:schemeClr val="accent5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mn-MN" sz="1200" dirty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t>хүн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65797433942983"/>
                      <c:h val="0.2600284762834920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2A72-461E-B0B5-99622779375E}"/>
                </c:ext>
              </c:extLst>
            </c:dLbl>
            <c:dLbl>
              <c:idx val="1"/>
              <c:layout>
                <c:manualLayout>
                  <c:x val="-0.19515546961897676"/>
                  <c:y val="6.64638023882204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accent5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mn-MN" sz="1200" dirty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t>392</a:t>
                    </a:r>
                  </a:p>
                  <a:p>
                    <a:pPr>
                      <a:defRPr sz="1200" b="0" i="0" u="none" strike="noStrike" kern="1200" baseline="0">
                        <a:solidFill>
                          <a:schemeClr val="accent5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mn-MN" sz="1200" dirty="0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t> хүн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76365959805608"/>
                      <c:h val="0.26491475049437824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2A72-461E-B0B5-99622779375E}"/>
                </c:ext>
              </c:extLst>
            </c:dLbl>
            <c:dLbl>
              <c:idx val="2"/>
              <c:layout>
                <c:manualLayout>
                  <c:x val="0.1111111111111111"/>
                  <c:y val="9.2592592592592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A72-461E-B0B5-9962277937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'нас барсан бодит'!$C$41:$C$42</c:f>
              <c:strCache>
                <c:ptCount val="2"/>
                <c:pt idx="0">
                  <c:v>Улаанбаатар</c:v>
                </c:pt>
                <c:pt idx="1">
                  <c:v>Орон нутаг </c:v>
                </c:pt>
              </c:strCache>
            </c:strRef>
          </c:cat>
          <c:val>
            <c:numRef>
              <c:f>'нас барсан бодит'!$D$41:$D$42</c:f>
              <c:numCache>
                <c:formatCode>General</c:formatCode>
                <c:ptCount val="2"/>
                <c:pt idx="0">
                  <c:v>816</c:v>
                </c:pt>
                <c:pt idx="1">
                  <c:v>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A72-461E-B0B5-996227793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807296"/>
        <c:axId val="122668736"/>
      </c:barChart>
      <c:catAx>
        <c:axId val="12280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668736"/>
        <c:crosses val="autoZero"/>
        <c:auto val="1"/>
        <c:lblAlgn val="ctr"/>
        <c:lblOffset val="100"/>
        <c:noMultiLvlLbl val="0"/>
      </c:catAx>
      <c:valAx>
        <c:axId val="1226687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280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70-4618-9F01-EE803C60C57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70-4618-9F01-EE803C60C57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170-4618-9F01-EE803C60C57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170-4618-9F01-EE803C60C579}"/>
              </c:ext>
            </c:extLst>
          </c:dPt>
          <c:cat>
            <c:strRef>
              <c:f>'222'!$B$35:$B$38</c:f>
              <c:strCache>
                <c:ptCount val="4"/>
                <c:pt idx="0">
                  <c:v>ЖОЛООЧ</c:v>
                </c:pt>
                <c:pt idx="1">
                  <c:v>ЯВГАН  ЗОРЧИГЧ</c:v>
                </c:pt>
                <c:pt idx="2">
                  <c:v>ЗОРЧИГЧ</c:v>
                </c:pt>
                <c:pt idx="3">
                  <c:v>ДУГУЙГААР ЗОРЧИГЧ</c:v>
                </c:pt>
              </c:strCache>
            </c:strRef>
          </c:cat>
          <c:val>
            <c:numRef>
              <c:f>'222'!$C$35:$C$38</c:f>
              <c:numCache>
                <c:formatCode>0.0</c:formatCode>
                <c:ptCount val="4"/>
                <c:pt idx="0">
                  <c:v>17.444265686049185</c:v>
                </c:pt>
                <c:pt idx="1">
                  <c:v>48.011951275568833</c:v>
                </c:pt>
                <c:pt idx="2">
                  <c:v>32.866007814295564</c:v>
                </c:pt>
                <c:pt idx="3">
                  <c:v>1.677775224086417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70-4618-9F01-EE803C60C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E06E2B-8DED-4086-AF96-9BBE05AB2DC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F5E701E-7164-4938-9F4A-8E1144464B79}">
      <dgm:prSet phldrT="[Text]"/>
      <dgm:spPr>
        <a:solidFill>
          <a:srgbClr val="3399FF"/>
        </a:solidFill>
      </dgm:spPr>
      <dgm:t>
        <a:bodyPr/>
        <a:lstStyle/>
        <a:p>
          <a:r>
            <a:rPr lang="mn-MN" b="1" dirty="0">
              <a:latin typeface="Arial" panose="020B0604020202020204" pitchFamily="34" charset="0"/>
              <a:cs typeface="Arial" panose="020B0604020202020204" pitchFamily="34" charset="0"/>
            </a:rPr>
            <a:t>ЯВГАН ЗОРЧИГЧИЙН БУРУУТАЙ ҮЙЛДЭЛ</a:t>
          </a:r>
          <a:endParaRPr lang="en-U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0C6010-D44A-4B0B-8F05-4DE40DD7D782}" type="parTrans" cxnId="{86D4B63A-7FE9-42DC-BD4F-E0799E6C942F}">
      <dgm:prSet/>
      <dgm:spPr/>
      <dgm:t>
        <a:bodyPr/>
        <a:lstStyle/>
        <a:p>
          <a:endParaRPr lang="en-US"/>
        </a:p>
      </dgm:t>
    </dgm:pt>
    <dgm:pt modelId="{F796C8EE-8A2D-473B-B45D-1B7B7A6BDC0C}" type="sibTrans" cxnId="{86D4B63A-7FE9-42DC-BD4F-E0799E6C942F}">
      <dgm:prSet/>
      <dgm:spPr/>
      <dgm:t>
        <a:bodyPr/>
        <a:lstStyle/>
        <a:p>
          <a:endParaRPr lang="en-US"/>
        </a:p>
      </dgm:t>
    </dgm:pt>
    <dgm:pt modelId="{1E4E15CC-F298-4841-B1F7-C09ED992575D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mn-MN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ЗАМЫН НӨХЦӨЛ, ТЕХНИКИЙН БАЙДАЛ</a:t>
          </a:r>
          <a:endParaRPr lang="en-US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C60B2B-6CA5-4E0C-9BFC-3FACBE32B620}" type="parTrans" cxnId="{ACB293D5-2B87-47B8-85DC-9BCFAB3C2155}">
      <dgm:prSet/>
      <dgm:spPr/>
      <dgm:t>
        <a:bodyPr/>
        <a:lstStyle/>
        <a:p>
          <a:endParaRPr lang="en-US"/>
        </a:p>
      </dgm:t>
    </dgm:pt>
    <dgm:pt modelId="{6FE5284F-D755-4271-97BC-2A7CE758C8E7}" type="sibTrans" cxnId="{ACB293D5-2B87-47B8-85DC-9BCFAB3C2155}">
      <dgm:prSet/>
      <dgm:spPr/>
      <dgm:t>
        <a:bodyPr/>
        <a:lstStyle/>
        <a:p>
          <a:endParaRPr lang="en-US"/>
        </a:p>
      </dgm:t>
    </dgm:pt>
    <dgm:pt modelId="{52FEACF9-10CE-4F6A-94AD-A9D98F450154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mn-MN" b="1" dirty="0">
              <a:latin typeface="Arial" panose="020B0604020202020204" pitchFamily="34" charset="0"/>
              <a:cs typeface="Arial" panose="020B0604020202020204" pitchFamily="34" charset="0"/>
            </a:rPr>
            <a:t>ЖОЛООЧИЙН БУРУУТАЙ ҮЙЛДЭЛ</a:t>
          </a:r>
          <a:endParaRPr lang="en-U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64DE7A-11DE-43DA-B017-250F21CE1F76}" type="parTrans" cxnId="{11C19342-49E1-45CE-9162-6F73C5EC5759}">
      <dgm:prSet/>
      <dgm:spPr/>
      <dgm:t>
        <a:bodyPr/>
        <a:lstStyle/>
        <a:p>
          <a:endParaRPr lang="en-US"/>
        </a:p>
      </dgm:t>
    </dgm:pt>
    <dgm:pt modelId="{A6EDA4F2-B817-40AF-80B9-EC47F2085429}" type="sibTrans" cxnId="{11C19342-49E1-45CE-9162-6F73C5EC5759}">
      <dgm:prSet/>
      <dgm:spPr/>
      <dgm:t>
        <a:bodyPr/>
        <a:lstStyle/>
        <a:p>
          <a:endParaRPr lang="en-US"/>
        </a:p>
      </dgm:t>
    </dgm:pt>
    <dgm:pt modelId="{F223F072-D7CA-4A15-B5ED-F521B9471F47}" type="pres">
      <dgm:prSet presAssocID="{D4E06E2B-8DED-4086-AF96-9BBE05AB2DC9}" presName="compositeShape" presStyleCnt="0">
        <dgm:presLayoutVars>
          <dgm:chMax val="7"/>
          <dgm:dir/>
          <dgm:resizeHandles val="exact"/>
        </dgm:presLayoutVars>
      </dgm:prSet>
      <dgm:spPr/>
    </dgm:pt>
    <dgm:pt modelId="{1CF13998-3EDF-4A36-9E6C-F9183FA5C2CA}" type="pres">
      <dgm:prSet presAssocID="{D4E06E2B-8DED-4086-AF96-9BBE05AB2DC9}" presName="wedge1" presStyleLbl="node1" presStyleIdx="0" presStyleCnt="3"/>
      <dgm:spPr/>
    </dgm:pt>
    <dgm:pt modelId="{96309058-00D7-45BE-8301-F4CDCE8DC19B}" type="pres">
      <dgm:prSet presAssocID="{D4E06E2B-8DED-4086-AF96-9BBE05AB2DC9}" presName="dummy1a" presStyleCnt="0"/>
      <dgm:spPr/>
    </dgm:pt>
    <dgm:pt modelId="{3DC02C27-AF44-4F41-A0A1-CBE80AC187C9}" type="pres">
      <dgm:prSet presAssocID="{D4E06E2B-8DED-4086-AF96-9BBE05AB2DC9}" presName="dummy1b" presStyleCnt="0"/>
      <dgm:spPr/>
    </dgm:pt>
    <dgm:pt modelId="{FE662E33-D61D-48F5-8CBA-C989014818B5}" type="pres">
      <dgm:prSet presAssocID="{D4E06E2B-8DED-4086-AF96-9BBE05AB2DC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67783E1-F6A2-4DA4-B388-0B70102DA6A1}" type="pres">
      <dgm:prSet presAssocID="{D4E06E2B-8DED-4086-AF96-9BBE05AB2DC9}" presName="wedge2" presStyleLbl="node1" presStyleIdx="1" presStyleCnt="3" custScaleX="104303" custScaleY="95092"/>
      <dgm:spPr/>
    </dgm:pt>
    <dgm:pt modelId="{CB7D7918-CFAC-414D-903B-6A3DF178BFD3}" type="pres">
      <dgm:prSet presAssocID="{D4E06E2B-8DED-4086-AF96-9BBE05AB2DC9}" presName="dummy2a" presStyleCnt="0"/>
      <dgm:spPr/>
    </dgm:pt>
    <dgm:pt modelId="{110A7B4E-8953-45BD-8DA6-DC5028000555}" type="pres">
      <dgm:prSet presAssocID="{D4E06E2B-8DED-4086-AF96-9BBE05AB2DC9}" presName="dummy2b" presStyleCnt="0"/>
      <dgm:spPr/>
    </dgm:pt>
    <dgm:pt modelId="{FEB8719E-C487-44F1-85B1-C02E8B74479A}" type="pres">
      <dgm:prSet presAssocID="{D4E06E2B-8DED-4086-AF96-9BBE05AB2DC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AC9EEB4-588B-425C-9402-7DE904889324}" type="pres">
      <dgm:prSet presAssocID="{D4E06E2B-8DED-4086-AF96-9BBE05AB2DC9}" presName="wedge3" presStyleLbl="node1" presStyleIdx="2" presStyleCnt="3"/>
      <dgm:spPr/>
    </dgm:pt>
    <dgm:pt modelId="{FEC1748D-E484-48E9-A108-C88552BCA779}" type="pres">
      <dgm:prSet presAssocID="{D4E06E2B-8DED-4086-AF96-9BBE05AB2DC9}" presName="dummy3a" presStyleCnt="0"/>
      <dgm:spPr/>
    </dgm:pt>
    <dgm:pt modelId="{E91F3E0F-B441-4643-B601-1BA8F270375E}" type="pres">
      <dgm:prSet presAssocID="{D4E06E2B-8DED-4086-AF96-9BBE05AB2DC9}" presName="dummy3b" presStyleCnt="0"/>
      <dgm:spPr/>
    </dgm:pt>
    <dgm:pt modelId="{F198EBE8-579C-4917-8F72-8186313A1A66}" type="pres">
      <dgm:prSet presAssocID="{D4E06E2B-8DED-4086-AF96-9BBE05AB2DC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E8B6AC4D-813E-4665-8A93-6ED50AC0A93C}" type="pres">
      <dgm:prSet presAssocID="{F796C8EE-8A2D-473B-B45D-1B7B7A6BDC0C}" presName="arrowWedge1" presStyleLbl="fgSibTrans2D1" presStyleIdx="0" presStyleCnt="3"/>
      <dgm:spPr/>
    </dgm:pt>
    <dgm:pt modelId="{8755B32B-BBD4-42E9-8416-F969B31A28D7}" type="pres">
      <dgm:prSet presAssocID="{6FE5284F-D755-4271-97BC-2A7CE758C8E7}" presName="arrowWedge2" presStyleLbl="fgSibTrans2D1" presStyleIdx="1" presStyleCnt="3"/>
      <dgm:spPr/>
    </dgm:pt>
    <dgm:pt modelId="{0AA1DFD0-B3AE-4588-B486-E0FD0A569789}" type="pres">
      <dgm:prSet presAssocID="{A6EDA4F2-B817-40AF-80B9-EC47F2085429}" presName="arrowWedge3" presStyleLbl="fgSibTrans2D1" presStyleIdx="2" presStyleCnt="3"/>
      <dgm:spPr/>
    </dgm:pt>
  </dgm:ptLst>
  <dgm:cxnLst>
    <dgm:cxn modelId="{46A19001-7A31-477A-BAC3-835F039DCC01}" type="presOf" srcId="{1E4E15CC-F298-4841-B1F7-C09ED992575D}" destId="{FEB8719E-C487-44F1-85B1-C02E8B74479A}" srcOrd="1" destOrd="0" presId="urn:microsoft.com/office/officeart/2005/8/layout/cycle8"/>
    <dgm:cxn modelId="{86D4B63A-7FE9-42DC-BD4F-E0799E6C942F}" srcId="{D4E06E2B-8DED-4086-AF96-9BBE05AB2DC9}" destId="{CF5E701E-7164-4938-9F4A-8E1144464B79}" srcOrd="0" destOrd="0" parTransId="{750C6010-D44A-4B0B-8F05-4DE40DD7D782}" sibTransId="{F796C8EE-8A2D-473B-B45D-1B7B7A6BDC0C}"/>
    <dgm:cxn modelId="{CA2EA05B-5770-4B61-90B4-FE92605EC7C2}" type="presOf" srcId="{52FEACF9-10CE-4F6A-94AD-A9D98F450154}" destId="{F198EBE8-579C-4917-8F72-8186313A1A66}" srcOrd="1" destOrd="0" presId="urn:microsoft.com/office/officeart/2005/8/layout/cycle8"/>
    <dgm:cxn modelId="{11C19342-49E1-45CE-9162-6F73C5EC5759}" srcId="{D4E06E2B-8DED-4086-AF96-9BBE05AB2DC9}" destId="{52FEACF9-10CE-4F6A-94AD-A9D98F450154}" srcOrd="2" destOrd="0" parTransId="{2A64DE7A-11DE-43DA-B017-250F21CE1F76}" sibTransId="{A6EDA4F2-B817-40AF-80B9-EC47F2085429}"/>
    <dgm:cxn modelId="{237D4770-EA11-4EE7-BF12-C7356FBE1BC4}" type="presOf" srcId="{CF5E701E-7164-4938-9F4A-8E1144464B79}" destId="{1CF13998-3EDF-4A36-9E6C-F9183FA5C2CA}" srcOrd="0" destOrd="0" presId="urn:microsoft.com/office/officeart/2005/8/layout/cycle8"/>
    <dgm:cxn modelId="{034F2453-2111-405D-8A72-E542E0903065}" type="presOf" srcId="{1E4E15CC-F298-4841-B1F7-C09ED992575D}" destId="{F67783E1-F6A2-4DA4-B388-0B70102DA6A1}" srcOrd="0" destOrd="0" presId="urn:microsoft.com/office/officeart/2005/8/layout/cycle8"/>
    <dgm:cxn modelId="{A1E56956-4F43-4648-88B5-0F7A533840D6}" type="presOf" srcId="{52FEACF9-10CE-4F6A-94AD-A9D98F450154}" destId="{DAC9EEB4-588B-425C-9402-7DE904889324}" srcOrd="0" destOrd="0" presId="urn:microsoft.com/office/officeart/2005/8/layout/cycle8"/>
    <dgm:cxn modelId="{2B743F81-D77A-4426-A051-19BB8DA0253A}" type="presOf" srcId="{CF5E701E-7164-4938-9F4A-8E1144464B79}" destId="{FE662E33-D61D-48F5-8CBA-C989014818B5}" srcOrd="1" destOrd="0" presId="urn:microsoft.com/office/officeart/2005/8/layout/cycle8"/>
    <dgm:cxn modelId="{ACB293D5-2B87-47B8-85DC-9BCFAB3C2155}" srcId="{D4E06E2B-8DED-4086-AF96-9BBE05AB2DC9}" destId="{1E4E15CC-F298-4841-B1F7-C09ED992575D}" srcOrd="1" destOrd="0" parTransId="{CBC60B2B-6CA5-4E0C-9BFC-3FACBE32B620}" sibTransId="{6FE5284F-D755-4271-97BC-2A7CE758C8E7}"/>
    <dgm:cxn modelId="{FFD40AEB-208A-497A-9A32-145FC3FF6356}" type="presOf" srcId="{D4E06E2B-8DED-4086-AF96-9BBE05AB2DC9}" destId="{F223F072-D7CA-4A15-B5ED-F521B9471F47}" srcOrd="0" destOrd="0" presId="urn:microsoft.com/office/officeart/2005/8/layout/cycle8"/>
    <dgm:cxn modelId="{EF96881A-4E05-4B29-8E75-8EF02755C64C}" type="presParOf" srcId="{F223F072-D7CA-4A15-B5ED-F521B9471F47}" destId="{1CF13998-3EDF-4A36-9E6C-F9183FA5C2CA}" srcOrd="0" destOrd="0" presId="urn:microsoft.com/office/officeart/2005/8/layout/cycle8"/>
    <dgm:cxn modelId="{1AA153C6-66CA-4323-8D03-A2769E6A5117}" type="presParOf" srcId="{F223F072-D7CA-4A15-B5ED-F521B9471F47}" destId="{96309058-00D7-45BE-8301-F4CDCE8DC19B}" srcOrd="1" destOrd="0" presId="urn:microsoft.com/office/officeart/2005/8/layout/cycle8"/>
    <dgm:cxn modelId="{9144DB08-7626-4C4D-A6BE-DBC5D8B9F24C}" type="presParOf" srcId="{F223F072-D7CA-4A15-B5ED-F521B9471F47}" destId="{3DC02C27-AF44-4F41-A0A1-CBE80AC187C9}" srcOrd="2" destOrd="0" presId="urn:microsoft.com/office/officeart/2005/8/layout/cycle8"/>
    <dgm:cxn modelId="{34A3955E-595A-49D9-83AC-20AACC763A02}" type="presParOf" srcId="{F223F072-D7CA-4A15-B5ED-F521B9471F47}" destId="{FE662E33-D61D-48F5-8CBA-C989014818B5}" srcOrd="3" destOrd="0" presId="urn:microsoft.com/office/officeart/2005/8/layout/cycle8"/>
    <dgm:cxn modelId="{E7E5CCCF-B455-4903-88BA-36A325422335}" type="presParOf" srcId="{F223F072-D7CA-4A15-B5ED-F521B9471F47}" destId="{F67783E1-F6A2-4DA4-B388-0B70102DA6A1}" srcOrd="4" destOrd="0" presId="urn:microsoft.com/office/officeart/2005/8/layout/cycle8"/>
    <dgm:cxn modelId="{4F7DB169-382F-4369-9CE0-EFAC66BED5EA}" type="presParOf" srcId="{F223F072-D7CA-4A15-B5ED-F521B9471F47}" destId="{CB7D7918-CFAC-414D-903B-6A3DF178BFD3}" srcOrd="5" destOrd="0" presId="urn:microsoft.com/office/officeart/2005/8/layout/cycle8"/>
    <dgm:cxn modelId="{80C6C9DB-FC29-40D6-B715-AE1A6AAA10D8}" type="presParOf" srcId="{F223F072-D7CA-4A15-B5ED-F521B9471F47}" destId="{110A7B4E-8953-45BD-8DA6-DC5028000555}" srcOrd="6" destOrd="0" presId="urn:microsoft.com/office/officeart/2005/8/layout/cycle8"/>
    <dgm:cxn modelId="{0866206B-27CF-4C3B-AB83-95E5B5FA0147}" type="presParOf" srcId="{F223F072-D7CA-4A15-B5ED-F521B9471F47}" destId="{FEB8719E-C487-44F1-85B1-C02E8B74479A}" srcOrd="7" destOrd="0" presId="urn:microsoft.com/office/officeart/2005/8/layout/cycle8"/>
    <dgm:cxn modelId="{0A07E129-B215-4496-80A9-40990862D8E4}" type="presParOf" srcId="{F223F072-D7CA-4A15-B5ED-F521B9471F47}" destId="{DAC9EEB4-588B-425C-9402-7DE904889324}" srcOrd="8" destOrd="0" presId="urn:microsoft.com/office/officeart/2005/8/layout/cycle8"/>
    <dgm:cxn modelId="{65D7E417-2379-4889-9CBD-F39FC3907F23}" type="presParOf" srcId="{F223F072-D7CA-4A15-B5ED-F521B9471F47}" destId="{FEC1748D-E484-48E9-A108-C88552BCA779}" srcOrd="9" destOrd="0" presId="urn:microsoft.com/office/officeart/2005/8/layout/cycle8"/>
    <dgm:cxn modelId="{13EC64B5-5A70-4241-B78A-7655A54E630D}" type="presParOf" srcId="{F223F072-D7CA-4A15-B5ED-F521B9471F47}" destId="{E91F3E0F-B441-4643-B601-1BA8F270375E}" srcOrd="10" destOrd="0" presId="urn:microsoft.com/office/officeart/2005/8/layout/cycle8"/>
    <dgm:cxn modelId="{EFA1CE50-A8B1-4D8E-AC37-3BDA0011E474}" type="presParOf" srcId="{F223F072-D7CA-4A15-B5ED-F521B9471F47}" destId="{F198EBE8-579C-4917-8F72-8186313A1A66}" srcOrd="11" destOrd="0" presId="urn:microsoft.com/office/officeart/2005/8/layout/cycle8"/>
    <dgm:cxn modelId="{F5FAF67C-D705-43ED-A4BE-75964311BFB4}" type="presParOf" srcId="{F223F072-D7CA-4A15-B5ED-F521B9471F47}" destId="{E8B6AC4D-813E-4665-8A93-6ED50AC0A93C}" srcOrd="12" destOrd="0" presId="urn:microsoft.com/office/officeart/2005/8/layout/cycle8"/>
    <dgm:cxn modelId="{9F5708DF-BA75-44D1-A4D5-E4CB0ADF2F47}" type="presParOf" srcId="{F223F072-D7CA-4A15-B5ED-F521B9471F47}" destId="{8755B32B-BBD4-42E9-8416-F969B31A28D7}" srcOrd="13" destOrd="0" presId="urn:microsoft.com/office/officeart/2005/8/layout/cycle8"/>
    <dgm:cxn modelId="{EF1D28D6-5FFA-4C94-8EA8-7BCEAB31248B}" type="presParOf" srcId="{F223F072-D7CA-4A15-B5ED-F521B9471F47}" destId="{0AA1DFD0-B3AE-4588-B486-E0FD0A56978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13998-3EDF-4A36-9E6C-F9183FA5C2CA}">
      <dsp:nvSpPr>
        <dsp:cNvPr id="0" name=""/>
        <dsp:cNvSpPr/>
      </dsp:nvSpPr>
      <dsp:spPr>
        <a:xfrm>
          <a:off x="1141024" y="320233"/>
          <a:ext cx="3572000" cy="3572000"/>
        </a:xfrm>
        <a:prstGeom prst="pie">
          <a:avLst>
            <a:gd name="adj1" fmla="val 16200000"/>
            <a:gd name="adj2" fmla="val 1800000"/>
          </a:avLst>
        </a:prstGeom>
        <a:solidFill>
          <a:srgbClr val="33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n-MN" sz="1400" b="1" kern="1200" dirty="0">
              <a:latin typeface="Arial" panose="020B0604020202020204" pitchFamily="34" charset="0"/>
              <a:cs typeface="Arial" panose="020B0604020202020204" pitchFamily="34" charset="0"/>
            </a:rPr>
            <a:t>ЯВГАН ЗОРЧИГЧИЙН БУРУУТАЙ ҮЙЛДЭЛ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23553" y="1077157"/>
        <a:ext cx="1275714" cy="1063095"/>
      </dsp:txXfrm>
    </dsp:sp>
    <dsp:sp modelId="{F67783E1-F6A2-4DA4-B388-0B70102DA6A1}">
      <dsp:nvSpPr>
        <dsp:cNvPr id="0" name=""/>
        <dsp:cNvSpPr/>
      </dsp:nvSpPr>
      <dsp:spPr>
        <a:xfrm>
          <a:off x="990606" y="535461"/>
          <a:ext cx="3725704" cy="3396687"/>
        </a:xfrm>
        <a:prstGeom prst="pie">
          <a:avLst>
            <a:gd name="adj1" fmla="val 1800000"/>
            <a:gd name="adj2" fmla="val 900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n-MN" sz="1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ЗАМЫН НӨХЦӨЛ, ТЕХНИКИЙН БАЙДАЛ</a:t>
          </a:r>
          <a:endParaRPr lang="en-US" sz="14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77678" y="2739264"/>
        <a:ext cx="1995912" cy="889608"/>
      </dsp:txXfrm>
    </dsp:sp>
    <dsp:sp modelId="{DAC9EEB4-588B-425C-9402-7DE904889324}">
      <dsp:nvSpPr>
        <dsp:cNvPr id="0" name=""/>
        <dsp:cNvSpPr/>
      </dsp:nvSpPr>
      <dsp:spPr>
        <a:xfrm>
          <a:off x="993891" y="320233"/>
          <a:ext cx="3572000" cy="3572000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n-MN" sz="1400" b="1" kern="1200" dirty="0">
              <a:latin typeface="Arial" panose="020B0604020202020204" pitchFamily="34" charset="0"/>
              <a:cs typeface="Arial" panose="020B0604020202020204" pitchFamily="34" charset="0"/>
            </a:rPr>
            <a:t>ЖОЛООЧИЙН БУРУУТАЙ ҮЙЛДЭЛ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07648" y="1077157"/>
        <a:ext cx="1275714" cy="1063095"/>
      </dsp:txXfrm>
    </dsp:sp>
    <dsp:sp modelId="{E8B6AC4D-813E-4665-8A93-6ED50AC0A93C}">
      <dsp:nvSpPr>
        <dsp:cNvPr id="0" name=""/>
        <dsp:cNvSpPr/>
      </dsp:nvSpPr>
      <dsp:spPr>
        <a:xfrm>
          <a:off x="920195" y="99109"/>
          <a:ext cx="4014248" cy="401424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5B32B-BBD4-42E9-8416-F969B31A28D7}">
      <dsp:nvSpPr>
        <dsp:cNvPr id="0" name=""/>
        <dsp:cNvSpPr/>
      </dsp:nvSpPr>
      <dsp:spPr>
        <a:xfrm>
          <a:off x="845559" y="227338"/>
          <a:ext cx="4014248" cy="401424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1DFD0-B3AE-4588-B486-E0FD0A569789}">
      <dsp:nvSpPr>
        <dsp:cNvPr id="0" name=""/>
        <dsp:cNvSpPr/>
      </dsp:nvSpPr>
      <dsp:spPr>
        <a:xfrm>
          <a:off x="772473" y="99109"/>
          <a:ext cx="4014248" cy="401424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87C5E-48C4-4C60-B02F-B0C4730BCC33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1239B-6104-4064-853E-0A48729126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3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3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8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22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9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11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65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6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5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1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9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5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68" y="2234912"/>
            <a:ext cx="7778993" cy="1596421"/>
          </a:xfrm>
        </p:spPr>
        <p:txBody>
          <a:bodyPr>
            <a:noAutofit/>
          </a:bodyPr>
          <a:lstStyle/>
          <a:p>
            <a:pPr algn="ctr"/>
            <a:r>
              <a:rPr lang="mn-MN" sz="3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ОСОЛ,</a:t>
            </a:r>
            <a:br>
              <a:rPr lang="mn-MN" sz="3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mn-MN" sz="3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ГЭМТ ХЭРГИЙН </a:t>
            </a:r>
            <a:br>
              <a:rPr lang="mn-MN" sz="3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mn-MN" sz="3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НӨХЦӨЛ БАЙДАЛ</a:t>
            </a:r>
            <a:endParaRPr lang="en-US" sz="38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8399176" y="5974610"/>
            <a:ext cx="3681306" cy="672493"/>
          </a:xfrm>
        </p:spPr>
        <p:txBody>
          <a:bodyPr>
            <a:noAutofit/>
          </a:bodyPr>
          <a:lstStyle/>
          <a:p>
            <a:pPr algn="ctr"/>
            <a:r>
              <a:rPr lang="mn-MN" sz="1400" i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Улаанбаатар хот</a:t>
            </a:r>
          </a:p>
          <a:p>
            <a:pPr algn="ctr"/>
            <a:r>
              <a:rPr lang="mn-MN" sz="1400" i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Тээврийн цагдаагийн алба</a:t>
            </a:r>
            <a:endParaRPr lang="en-US" sz="1400" i="1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961" y="2454039"/>
            <a:ext cx="1365614" cy="13772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6C553E-3160-4EFE-A8A0-14ADF1895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29" y="2454040"/>
            <a:ext cx="1348739" cy="1377293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895600" y="3831332"/>
            <a:ext cx="6282267" cy="638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/</a:t>
            </a:r>
            <a:r>
              <a:rPr lang="mn-MN" sz="1400" i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2020 оны эхний хагас жилийн товч мэдээлэл/</a:t>
            </a:r>
          </a:p>
          <a:p>
            <a:pPr algn="ctr"/>
            <a:r>
              <a:rPr lang="mn-MN" sz="1400" i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endParaRPr lang="en-US" sz="1400" i="1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04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1675E1D-8690-4319-81D7-3EB6B6992EA3}"/>
              </a:ext>
            </a:extLst>
          </p:cNvPr>
          <p:cNvSpPr txBox="1"/>
          <p:nvPr/>
        </p:nvSpPr>
        <p:spPr>
          <a:xfrm>
            <a:off x="8588715" y="1556705"/>
            <a:ext cx="2535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n-MN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ЖОЛООЧ</a:t>
            </a:r>
          </a:p>
          <a:p>
            <a:pPr algn="ctr"/>
            <a:r>
              <a:rPr lang="en-US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r>
              <a:rPr lang="mn-MN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буюу 16.5</a:t>
            </a:r>
            <a:r>
              <a:rPr lang="en-US" sz="24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79A9D7-3696-4BFB-86EE-C177E48349D8}"/>
              </a:ext>
            </a:extLst>
          </p:cNvPr>
          <p:cNvSpPr txBox="1"/>
          <p:nvPr/>
        </p:nvSpPr>
        <p:spPr>
          <a:xfrm>
            <a:off x="962558" y="2531609"/>
            <a:ext cx="2535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n-MN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ЗОРЧИГЧ</a:t>
            </a:r>
          </a:p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517</a:t>
            </a:r>
            <a:r>
              <a:rPr lang="mn-MN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буюу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mn-MN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pic>
        <p:nvPicPr>
          <p:cNvPr id="3074" name="Picture 2" descr="https://cdn0.iconfinder.com/data/icons/transportation-138/50/93-512.png">
            <a:extLst>
              <a:ext uri="{FF2B5EF4-FFF2-40B4-BE49-F238E27FC236}">
                <a16:creationId xmlns:a16="http://schemas.microsoft.com/office/drawing/2014/main" id="{470B03C1-053C-44D4-892B-8E50ACC50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808" y="1455397"/>
            <a:ext cx="1347158" cy="134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tatic.thenounproject.com/png/552688-200.png">
            <a:extLst>
              <a:ext uri="{FF2B5EF4-FFF2-40B4-BE49-F238E27FC236}">
                <a16:creationId xmlns:a16="http://schemas.microsoft.com/office/drawing/2014/main" id="{675869F3-1F2F-4091-9DC6-A847824C0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028" y="4000811"/>
            <a:ext cx="1188879" cy="118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atic.thenounproject.com/png/188590-200.png">
            <a:extLst>
              <a:ext uri="{FF2B5EF4-FFF2-40B4-BE49-F238E27FC236}">
                <a16:creationId xmlns:a16="http://schemas.microsoft.com/office/drawing/2014/main" id="{77CC3D41-AA2C-43C5-8346-A273E7477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52461" y="1876720"/>
            <a:ext cx="1697439" cy="169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073C417-1F7F-420C-B5BD-1A6DE1B6D436}"/>
              </a:ext>
            </a:extLst>
          </p:cNvPr>
          <p:cNvSpPr txBox="1"/>
          <p:nvPr/>
        </p:nvSpPr>
        <p:spPr>
          <a:xfrm>
            <a:off x="6638591" y="4443609"/>
            <a:ext cx="2343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n-M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ЯВГАН ЗОРЧИГЧ</a:t>
            </a:r>
          </a:p>
          <a:p>
            <a:pPr algn="ctr"/>
            <a:r>
              <a:rPr lang="mn-M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615 буюу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mn-M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62558" y="460581"/>
            <a:ext cx="9913877" cy="609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ОСОЛД ӨРТСӨН НИЙТ ХҮМҮҮСИЙН</a:t>
            </a:r>
          </a:p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ЗАМЫН ХӨДӨЛГӨӨНД ОРОЛЦСОН ХЭЛБЭР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207415"/>
              </p:ext>
            </p:extLst>
          </p:nvPr>
        </p:nvGraphicFramePr>
        <p:xfrm>
          <a:off x="4199515" y="1713201"/>
          <a:ext cx="3780856" cy="2514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073C417-1F7F-420C-B5BD-1A6DE1B6D436}"/>
              </a:ext>
            </a:extLst>
          </p:cNvPr>
          <p:cNvSpPr txBox="1"/>
          <p:nvPr/>
        </p:nvSpPr>
        <p:spPr>
          <a:xfrm>
            <a:off x="9607563" y="3362606"/>
            <a:ext cx="13524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n-MN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ДУГУЙГААР</a:t>
            </a:r>
          </a:p>
          <a:p>
            <a:pPr algn="ctr"/>
            <a:r>
              <a:rPr lang="mn-MN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ЗОРЧИГЧ</a:t>
            </a:r>
          </a:p>
          <a:p>
            <a:pPr algn="ctr"/>
            <a:r>
              <a:rPr lang="mn-MN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mn-MN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буюу 1.9%</a:t>
            </a:r>
            <a:endParaRPr lang="en-US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8A9AB0-09A6-4613-8E2B-B6D88FCB849E}"/>
              </a:ext>
            </a:extLst>
          </p:cNvPr>
          <p:cNvSpPr txBox="1"/>
          <p:nvPr/>
        </p:nvSpPr>
        <p:spPr>
          <a:xfrm>
            <a:off x="380193" y="5616341"/>
            <a:ext cx="11238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mn-MN" sz="2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mn-M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Орон нутгийн замд гарсан ослын улмаас  </a:t>
            </a:r>
            <a:r>
              <a:rPr lang="mn-MN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ЖОЛООЧ</a:t>
            </a:r>
            <a:r>
              <a:rPr lang="mn-M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mn-MN" sz="20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ЗОРЧИГЧ </a:t>
            </a:r>
            <a:r>
              <a:rPr lang="mn-M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 алдсан бол Нийслэлд ослын улмаас </a:t>
            </a:r>
            <a:r>
              <a:rPr lang="mn-M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 ЯВГАН ЗОРЧИГЧ </a:t>
            </a:r>
            <a:r>
              <a:rPr lang="mn-M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насаараа хохирчээ.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226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006750" y="251087"/>
            <a:ext cx="7232171" cy="543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ОСЛЫН  ШАЛТГААН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2852883" y="1035266"/>
          <a:ext cx="5706917" cy="4252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965200" y="1777885"/>
            <a:ext cx="1482642" cy="353017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10106</a:t>
            </a:r>
            <a:endParaRPr lang="en-US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45465" y="5928986"/>
            <a:ext cx="631743" cy="353017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162839" y="1777884"/>
            <a:ext cx="955622" cy="353017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182</a:t>
            </a:r>
            <a:endParaRPr lang="en-US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5400000">
            <a:off x="5444881" y="5336836"/>
            <a:ext cx="632912" cy="46827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2650067" y="1720259"/>
            <a:ext cx="1370640" cy="468272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7361373" y="1720259"/>
            <a:ext cx="1443959" cy="468272"/>
          </a:xfrm>
          <a:prstGeom prst="rightArrow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96838" y="2434264"/>
            <a:ext cx="3048470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1.Хажуу хоорондын зай тохируулаагүй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86916" y="3066929"/>
            <a:ext cx="3048470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2.Уулзвар, гарц нэвтрэх журам зөрчсөн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6838" y="3685972"/>
            <a:ext cx="3048470" cy="39496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Эгнээ байр буруу эзэлсэн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96838" y="4818511"/>
            <a:ext cx="3048470" cy="393515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Хурд хэтрүүлсэн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96838" y="4198952"/>
            <a:ext cx="3048470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69863" algn="l"/>
                <a:tab pos="228600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4.Согтуугаар тээврийн  хэрэгсэл жолоодсон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8348637" y="2397926"/>
            <a:ext cx="3199895" cy="751824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Явган хүний гарц, гарамтай замын гарц, гарамгүй хэсгээр зам хөндлөн гарсан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8348636" y="3974829"/>
            <a:ext cx="3199895" cy="72987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Хүүхдийг харгалзах хүнгүйгээр хөдөлгөөнд оролцуулсан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8348636" y="5928986"/>
            <a:ext cx="3199894" cy="73428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Биеэ авч явах чадваргүй согтуугаар замын хөдөлгөөнд оролцсон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8348636" y="3228339"/>
            <a:ext cx="3199894" cy="674712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Ойртон ирж яваа тээврийн хэрэгслийн урдуур гэнэт гүйх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8348636" y="4784944"/>
            <a:ext cx="3199894" cy="1018824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Замын зорчих хэсгээр явахдаа анхаарал болгоомжгүй замын хөдөлгөөн оролцсон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86200" y="5331818"/>
            <a:ext cx="3048470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6.Анхаарал болгоомжгүй хөдөлгөөнд оролцсон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3163568" y="1815892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97.9%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7693737" y="1815892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 rot="16200000">
            <a:off x="5472289" y="5363505"/>
            <a:ext cx="5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86200" y="5955519"/>
            <a:ext cx="3048470" cy="371233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19063" indent="-119063" algn="just">
              <a:buFont typeface="Arial" panose="020B0604020202020204" pitchFamily="34" charset="0"/>
              <a:buChar char="•"/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бусад</a:t>
            </a:r>
          </a:p>
        </p:txBody>
      </p:sp>
    </p:spTree>
    <p:extLst>
      <p:ext uri="{BB962C8B-B14F-4D97-AF65-F5344CB8AC3E}">
        <p14:creationId xmlns:p14="http://schemas.microsoft.com/office/powerpoint/2010/main" val="2305640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2152458" y="405771"/>
            <a:ext cx="7887083" cy="503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 ГАРСАН ХЭЛБЭР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580" t="35407" r="27633" b="27702"/>
          <a:stretch/>
        </p:blipFill>
        <p:spPr>
          <a:xfrm>
            <a:off x="247267" y="971974"/>
            <a:ext cx="11316083" cy="4029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97017" y="4604379"/>
            <a:ext cx="112723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599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47318" y="4795958"/>
            <a:ext cx="81304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35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9847" y="4513397"/>
            <a:ext cx="1441420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85</a:t>
            </a:r>
            <a:r>
              <a:rPr lang="mn-MN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4424" y="4989099"/>
            <a:ext cx="112723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378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88187" y="5001049"/>
            <a:ext cx="112723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565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39588" y="6283084"/>
            <a:ext cx="10123712" cy="327266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Зорчигч унагасан –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осол, мал амьтан дайрсан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осол бүртгэгдсэн.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75842" y="5259073"/>
            <a:ext cx="769581" cy="32922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ОСОЛ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442677" y="5138650"/>
            <a:ext cx="769581" cy="32922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ОСОЛ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483249" y="5632928"/>
            <a:ext cx="769581" cy="32922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ОСОЛ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523822" y="5453741"/>
            <a:ext cx="769581" cy="32922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ОСОЛ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567012" y="5637633"/>
            <a:ext cx="769581" cy="32922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ОСОЛ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28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743199" y="248550"/>
            <a:ext cx="5862103" cy="467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ХҮНИЙ АМЬ НАС ХОХИРСОН ҮЗҮҮЛЭЛТ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31546" y="1123098"/>
            <a:ext cx="5117772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ХҮҮХЭД АМЬ НАСАА </a:t>
            </a:r>
          </a:p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АЛДСАН ҮЗҮҮЛЭЛТ ӨССӨН:</a:t>
            </a:r>
          </a:p>
          <a:p>
            <a:endParaRPr lang="mn-MN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ОРОН НУТАГ         2 дахин</a:t>
            </a:r>
          </a:p>
          <a:p>
            <a:endParaRPr lang="mn-MN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ДОРНОД                6 дахин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ХӨВСГӨЛ              2 дахин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ТӨВ                        66.7%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489397" y="4390289"/>
            <a:ext cx="5184853" cy="1971405"/>
          </a:xfrm>
          <a:prstGeom prst="flowChartAlternateProcess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Газар дээрээ 2 ба түүнээс дээш хүний амь нас хохироосон осол Говь-Алтай, Говьсүмбэр, Завхан, Хөвсгөл, Төв, Хэнтий аймаг, Хан-Уул дүүрэгт бүртгэгдсэн. </a:t>
            </a:r>
            <a:endParaRPr lang="en-US" sz="2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9854" y="1123099"/>
            <a:ext cx="4914396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ХҮНИЙ АМЬ НАС ХОХИРСОН</a:t>
            </a:r>
          </a:p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ҮЗҮҮЛЭЛТ ӨССӨН:</a:t>
            </a:r>
          </a:p>
          <a:p>
            <a:pPr>
              <a:buFont typeface="Wingdings" pitchFamily="2" charset="2"/>
              <a:buChar char="Ø"/>
            </a:pPr>
            <a:endParaRPr lang="mn-MN" sz="20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ГОВЬ-АЛТАЙ         20.0%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ГОВЬСҮМБЭР       40.0%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ДУНДГОВЬ            50.0%</a:t>
            </a:r>
          </a:p>
          <a:p>
            <a:pPr>
              <a:buFont typeface="Wingdings" pitchFamily="2" charset="2"/>
              <a:buChar char="Ø"/>
            </a:pPr>
            <a:endParaRPr lang="mn-MN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ХАН-УУЛ ДҮҮРЭГ               3 дахин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ЧИНГЭЛТЭЙ ДҮҮРЭГ      2.5 дахин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88980" y="4381252"/>
            <a:ext cx="5260337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mn-MN" sz="2000" dirty="0">
                <a:latin typeface="Arial" pitchFamily="34" charset="0"/>
                <a:cs typeface="Arial" pitchFamily="34" charset="0"/>
              </a:rPr>
              <a:t>    БАЯНХОНГОР, СҮХБААТАР, ХОВД, ХЭНТИЙ, ЗАВХАН аймгуудад өнгөрсөн оны мөн үед хүүхэд амь насаа алдсан тохиолдол бүртгэгдээгүй байсан бол энэ онд 1-2 хүүхдийн амь нас хохирчээ.</a:t>
            </a:r>
          </a:p>
        </p:txBody>
      </p:sp>
    </p:spTree>
    <p:extLst>
      <p:ext uri="{BB962C8B-B14F-4D97-AF65-F5344CB8AC3E}">
        <p14:creationId xmlns:p14="http://schemas.microsoft.com/office/powerpoint/2010/main" val="859807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1610052" y="216184"/>
            <a:ext cx="8589564" cy="50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ХҮНИЙ АМЬ НАС ХОХИРСОН ОСЛЫН ШАЛТГААН, НӨХЦӨЛ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91806" y="921709"/>
            <a:ext cx="4272959" cy="681966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НИЙТ 166 ОСЛЫН УЛМААС 180 ХҮН АМЬ НАСАА АЛДСАН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536" y="4977812"/>
            <a:ext cx="54761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mn-MN" sz="2200" dirty="0">
                <a:solidFill>
                  <a:srgbClr val="339933"/>
                </a:solidFill>
                <a:latin typeface="Arial" pitchFamily="34" charset="0"/>
                <a:cs typeface="Arial" pitchFamily="34" charset="0"/>
              </a:rPr>
              <a:t>   Хохирогчийн хөдөлгөөнд оролцсон хэлбэр: Орон нутагт онхолдох хэлбэрээр жолооч, тээврийн хэрэгслээр зорчигч, Нийслэлд явган зорчигч амь насаа алдах нь их бүртгэгджээ.</a:t>
            </a:r>
            <a:endParaRPr lang="en-US" sz="2200" dirty="0">
              <a:solidFill>
                <a:srgbClr val="3399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22913" y="1300211"/>
            <a:ext cx="554894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Хэлбэр: </a:t>
            </a:r>
          </a:p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1-рт: ОНХОЛДОХ                          49.4%</a:t>
            </a:r>
          </a:p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2-рт: ЯВГАН ЗОРЧИГЧ МӨРГӨХ  37.3%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594503" y="3343373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693255" y="4593431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9.7%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446956" y="3351068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2951701" y="3537612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22.9%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4109995" y="3414648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7.1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1778031" y="4372599"/>
            <a:ext cx="690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13.1%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45964" y="4358292"/>
            <a:ext cx="53028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Хүн нас барсан осол үйлдэгдсэн цаг, гариг: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mn-MN" sz="2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ӨДРИЙН ЦАГТ – 66.9%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mn-MN" sz="2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ШӨНИЙН ЦАГТ – 33.1%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mn-MN" sz="2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ДАВАА ГАРИГТ  22.3%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mn-MN" sz="2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БЯМБА ГАРИГТ 16.9%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8302" y="1838491"/>
            <a:ext cx="5302845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mn-MN" dirty="0">
                <a:latin typeface="Arial" pitchFamily="34" charset="0"/>
                <a:cs typeface="Arial" pitchFamily="34" charset="0"/>
              </a:rPr>
              <a:t> Шалтгаан: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1-рт:   СОГТУУГААР ТЭЭВРИЙН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          ХЭРЭГСЭЛ ЖОЛООДСОН           30.7%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2-рт:   ХЭТ ЯДАРСАН, АНХААРЛАА 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          САРНИУЛСАН,УТСААР ЯРЬСАН,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          ХӨГЖИМ СОНССОН г.м БОЛГООМЖГҮЙ 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          ХӨДӨЛГӨӨНД ОРОЛЦСОН         20.0%</a:t>
            </a:r>
          </a:p>
          <a:p>
            <a:endParaRPr lang="mn-MN" dirty="0">
              <a:latin typeface="Arial" pitchFamily="34" charset="0"/>
              <a:cs typeface="Arial" pitchFamily="34" charset="0"/>
            </a:endParaRP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3-рт:   ЗАМЫН НӨХЦӨЛД ХУРД</a:t>
            </a:r>
          </a:p>
          <a:p>
            <a:r>
              <a:rPr lang="mn-MN" dirty="0">
                <a:latin typeface="Arial" pitchFamily="34" charset="0"/>
                <a:cs typeface="Arial" pitchFamily="34" charset="0"/>
              </a:rPr>
              <a:t>           ТОХИРУУЛААГҮЙ                          12.0%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45964" y="2797070"/>
            <a:ext cx="579424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Холбогдсон тээврийн хэрэгсэл: </a:t>
            </a:r>
          </a:p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1-рт: СУУДЛЫН АВТОМАШИН    67.5%</a:t>
            </a:r>
          </a:p>
          <a:p>
            <a:r>
              <a:rPr lang="mn-M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2-рт: МОТОЦИКЛ                         22.9%         </a:t>
            </a:r>
          </a:p>
        </p:txBody>
      </p:sp>
    </p:spTree>
    <p:extLst>
      <p:ext uri="{BB962C8B-B14F-4D97-AF65-F5344CB8AC3E}">
        <p14:creationId xmlns:p14="http://schemas.microsoft.com/office/powerpoint/2010/main" val="1050081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084017" y="1103572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29</a:t>
            </a:r>
            <a:endParaRPr lang="en-US" sz="20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7" descr="black_crash_car_icon_flyer-p244280079953555875envxf_3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785625" y="1425810"/>
            <a:ext cx="797663" cy="381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61827" y="1556969"/>
            <a:ext cx="112723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200</a:t>
            </a:r>
            <a:endParaRPr lang="en-US" sz="20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798663" y="977015"/>
            <a:ext cx="1886954" cy="1059462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ХҮҮХДИЙН АМЬ НАС ХОХИРСОН 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74266" y="38825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663516" y="38825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3655" y="1583885"/>
            <a:ext cx="2112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latin typeface="Arial" pitchFamily="34" charset="0"/>
                <a:cs typeface="Arial" pitchFamily="34" charset="0"/>
              </a:rPr>
              <a:t>ХҮҮХЭД ӨРТСӨН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923815" y="225344"/>
            <a:ext cx="9913877" cy="484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ХҮҮХЭД ӨРТСӨН ЗАМ ТЭЭВРИЙН ОСОЛ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1358" y="1861019"/>
            <a:ext cx="1086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n-MN" sz="24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ОСОЛ</a:t>
            </a:r>
            <a:endParaRPr lang="en-US" sz="24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62564" y="2149477"/>
            <a:ext cx="11272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197</a:t>
            </a:r>
            <a:endParaRPr lang="en-US" sz="20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828318" y="2155922"/>
            <a:ext cx="1857299" cy="1025730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 ГЭМТЭЖ, БЭРТСЭН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ight Arrow 49"/>
          <p:cNvSpPr/>
          <p:nvPr/>
        </p:nvSpPr>
        <p:spPr>
          <a:xfrm rot="1839065">
            <a:off x="5113468" y="2300052"/>
            <a:ext cx="758851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20079228">
            <a:off x="5113469" y="1637024"/>
            <a:ext cx="758851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6915710" y="1401203"/>
            <a:ext cx="643743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6967275" y="2445002"/>
            <a:ext cx="643743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2349664" y="2619007"/>
            <a:ext cx="1291694" cy="5998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45.1</a:t>
            </a:r>
            <a:r>
              <a:rPr lang="mn-MN" sz="1400" b="1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 буурсан</a:t>
            </a:r>
          </a:p>
        </p:txBody>
      </p:sp>
      <p:sp>
        <p:nvSpPr>
          <p:cNvPr id="57" name="Down Arrow 56"/>
          <p:cNvSpPr/>
          <p:nvPr/>
        </p:nvSpPr>
        <p:spPr>
          <a:xfrm>
            <a:off x="2869000" y="2249563"/>
            <a:ext cx="154303" cy="33348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Arrow 57"/>
          <p:cNvSpPr/>
          <p:nvPr/>
        </p:nvSpPr>
        <p:spPr>
          <a:xfrm>
            <a:off x="9796436" y="1420446"/>
            <a:ext cx="553782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10524139" y="2401910"/>
            <a:ext cx="1456464" cy="77381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N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mn-M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128 </a:t>
            </a:r>
            <a:r>
              <a:rPr lang="mn-M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 </a:t>
            </a:r>
            <a:r>
              <a:rPr lang="mn-M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НИЙСЛЭЛД ГЭМТЖЭЭ</a:t>
            </a:r>
          </a:p>
          <a:p>
            <a:pPr algn="ctr"/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0461037" y="973652"/>
            <a:ext cx="1519566" cy="118226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N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r>
              <a:rPr lang="mn-M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mn-M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 </a:t>
            </a:r>
            <a:r>
              <a:rPr lang="mn-M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ОРОН НУТАГТ АМЬ НАСАА АЛДАЖ</a:t>
            </a:r>
          </a:p>
          <a:p>
            <a:pPr algn="ctr"/>
            <a:endParaRPr lang="en-US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ight Arrow 57">
            <a:extLst>
              <a:ext uri="{FF2B5EF4-FFF2-40B4-BE49-F238E27FC236}">
                <a16:creationId xmlns:a16="http://schemas.microsoft.com/office/drawing/2014/main" id="{1EAE9F8F-2BB8-482B-91FE-A4E531BC5683}"/>
              </a:ext>
            </a:extLst>
          </p:cNvPr>
          <p:cNvSpPr/>
          <p:nvPr/>
        </p:nvSpPr>
        <p:spPr>
          <a:xfrm>
            <a:off x="9834579" y="2621494"/>
            <a:ext cx="553782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2AD2C2-A3A7-4832-806A-EEEB4841AA26}"/>
              </a:ext>
            </a:extLst>
          </p:cNvPr>
          <p:cNvSpPr txBox="1"/>
          <p:nvPr/>
        </p:nvSpPr>
        <p:spPr>
          <a:xfrm>
            <a:off x="464416" y="3639173"/>
            <a:ext cx="5309849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ХҮҮХЭД АМЬ НАСАА </a:t>
            </a:r>
          </a:p>
          <a:p>
            <a:r>
              <a:rPr lang="mn-MN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АЛДСАН ҮЗҮҮЛЭЛТ ӨССӨН:</a:t>
            </a:r>
          </a:p>
          <a:p>
            <a:endParaRPr lang="mn-MN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ОРОН НУТАГ         2 дахин</a:t>
            </a:r>
          </a:p>
          <a:p>
            <a:endParaRPr lang="mn-MN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ДОРНОД                6 дахин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ХӨВСГӨЛ              2 дахин</a:t>
            </a:r>
          </a:p>
          <a:p>
            <a:pPr>
              <a:buFont typeface="Wingdings" pitchFamily="2" charset="2"/>
              <a:buChar char="Ø"/>
            </a:pPr>
            <a:r>
              <a:rPr lang="mn-MN" sz="2000" dirty="0">
                <a:latin typeface="Arial" pitchFamily="34" charset="0"/>
                <a:cs typeface="Arial" pitchFamily="34" charset="0"/>
              </a:rPr>
              <a:t> ТӨВ                        66.7%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E917CD-9B20-45F9-8809-73C7EA6ED432}"/>
              </a:ext>
            </a:extLst>
          </p:cNvPr>
          <p:cNvSpPr txBox="1"/>
          <p:nvPr/>
        </p:nvSpPr>
        <p:spPr>
          <a:xfrm>
            <a:off x="6084017" y="4206143"/>
            <a:ext cx="5260337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mn-MN" sz="2000" dirty="0">
                <a:latin typeface="Arial" pitchFamily="34" charset="0"/>
                <a:cs typeface="Arial" pitchFamily="34" charset="0"/>
              </a:rPr>
              <a:t>    БАЯНХОНГОР, СҮХБААТАР, ХОВД, ХЭНТИЙ, ЗАВХАН аймгуудад өнгөрсөн оны мөн үед хүүхэд амь насаа алдсан тохиолдол бүртгэгдээгүй байсан бол энэ онд 1-2 хүүхдийн амь нас хохирчээ.</a:t>
            </a:r>
          </a:p>
        </p:txBody>
      </p:sp>
    </p:spTree>
    <p:extLst>
      <p:ext uri="{BB962C8B-B14F-4D97-AF65-F5344CB8AC3E}">
        <p14:creationId xmlns:p14="http://schemas.microsoft.com/office/powerpoint/2010/main" val="2908790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786467" y="795867"/>
            <a:ext cx="2793999" cy="304799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 ӨРТСӨН ОСОЛ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86467" y="4005672"/>
            <a:ext cx="3005665" cy="364065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 АЛДСАН ХҮҮХЭД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6193CC-5F6A-4FFE-9A05-A768ED569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795" y="1342426"/>
            <a:ext cx="4529195" cy="18789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9FD10B-F336-4EA0-BCE4-65ED69E70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95" y="4507596"/>
            <a:ext cx="4426080" cy="1847248"/>
          </a:xfrm>
          <a:prstGeom prst="rect">
            <a:avLst/>
          </a:prstGeom>
        </p:spPr>
      </p:pic>
      <p:sp>
        <p:nvSpPr>
          <p:cNvPr id="8" name="Rounded Rectangle 13">
            <a:extLst>
              <a:ext uri="{FF2B5EF4-FFF2-40B4-BE49-F238E27FC236}">
                <a16:creationId xmlns:a16="http://schemas.microsoft.com/office/drawing/2014/main" id="{AD006E92-1B93-45A8-B72C-EFCB9416596C}"/>
              </a:ext>
            </a:extLst>
          </p:cNvPr>
          <p:cNvSpPr/>
          <p:nvPr/>
        </p:nvSpPr>
        <p:spPr>
          <a:xfrm>
            <a:off x="6523535" y="948266"/>
            <a:ext cx="4507988" cy="1334336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тээврийн хэрэгслээр зорчигч, 9 явган зорчигч, 2 мотоцикл жолоодож явсан хүүхэд амь насаа алдсан.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2B71870-9809-4412-A460-1E2CEABA0C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2E6976BA-968D-4CA0-9021-E4B23EBF8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75874"/>
            <a:ext cx="2809875" cy="169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FE9AA03D-3486-404D-BBF2-3C02EB028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4732" y="2634600"/>
            <a:ext cx="2724150" cy="1735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n-MN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Улсны хэмжээнд хүүхэд өртсөн зам тээврийн осол 200 бүртгэгдсэн нь 45.1%, нийслэлд 62.6% буурсан байхад орон нутагт 32.8% ӨССӨН үзүүлэлттэй байна. Зам тээврийн ослын улмаас улсын хэмжээнд 29 хүүхэд амь насаа алдаж, 197 хүүхэд гэмтэж бэртсэний 38 нь хүнд зэргийн гэмтэл авчээ.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D690E6-A063-4CC9-BFF1-7DBF101AA489}"/>
              </a:ext>
            </a:extLst>
          </p:cNvPr>
          <p:cNvSpPr txBox="1"/>
          <p:nvPr/>
        </p:nvSpPr>
        <p:spPr>
          <a:xfrm>
            <a:off x="5754280" y="4554057"/>
            <a:ext cx="6094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spcBef>
                <a:spcPts val="0"/>
              </a:spcBef>
              <a:spcAft>
                <a:spcPts val="0"/>
              </a:spcAft>
            </a:pPr>
            <a:r>
              <a:rPr lang="mn-MN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Амь насаа алдсан хүүхдийн 18 буюу 62.0% нь тээврийн хэрэгслээр зорчиж байсан, 9 хүүхэд явганаар, 2 хүүхэд /16н/ мотоциклоор хөдөлгөөнд оролцож байсан байна.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292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961952" y="1217074"/>
            <a:ext cx="1657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51</a:t>
            </a:r>
            <a:r>
              <a:rPr lang="mn-MN" sz="20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mn-MN" sz="2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хүн</a:t>
            </a:r>
            <a:endParaRPr lang="en-US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39220" y="1675561"/>
            <a:ext cx="1127232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mn-MN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573598" y="1306323"/>
            <a:ext cx="1886954" cy="639754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 АЛДСАН 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36166" y="38825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663516" y="38825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576" y="1825953"/>
            <a:ext cx="2112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000" b="1" dirty="0">
                <a:latin typeface="Arial" pitchFamily="34" charset="0"/>
                <a:cs typeface="Arial" pitchFamily="34" charset="0"/>
              </a:rPr>
              <a:t>СОГТУУГААР</a:t>
            </a:r>
          </a:p>
          <a:p>
            <a:pPr algn="ctr"/>
            <a:r>
              <a:rPr lang="mn-MN" sz="2000" b="1" dirty="0">
                <a:latin typeface="Arial" pitchFamily="34" charset="0"/>
                <a:cs typeface="Arial" pitchFamily="34" charset="0"/>
              </a:rPr>
              <a:t>ҮЙЛДЭГДСЭН 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923815" y="225344"/>
            <a:ext cx="9913877" cy="484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СОГТУУГААР ТЭЭВРИЙН ХЭРЭГСЭЛ ЖОЛООДСОН БАЙДАЛ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30914" y="1718159"/>
            <a:ext cx="14752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n-MN" sz="24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ОСОЛ</a:t>
            </a:r>
          </a:p>
          <a:p>
            <a:pPr algn="ctr"/>
            <a:r>
              <a:rPr lang="mn-MN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бүртгэгдэж</a:t>
            </a:r>
            <a:endParaRPr lang="en-US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05644" y="5212280"/>
            <a:ext cx="2215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n-MN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649.1 сая төгрөг</a:t>
            </a:r>
            <a:endParaRPr lang="en-U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603253" y="2250417"/>
            <a:ext cx="1899764" cy="710137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ХҮНД, ХҮНДЭВТЭР</a:t>
            </a:r>
          </a:p>
          <a:p>
            <a:pPr algn="ctr"/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ГЭМТСЭН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ight Arrow 49"/>
          <p:cNvSpPr/>
          <p:nvPr/>
        </p:nvSpPr>
        <p:spPr>
          <a:xfrm rot="1839065">
            <a:off x="5113468" y="2300052"/>
            <a:ext cx="758851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20079228">
            <a:off x="5113469" y="1637024"/>
            <a:ext cx="758851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7733199" y="1570541"/>
            <a:ext cx="643743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7733199" y="2487600"/>
            <a:ext cx="643743" cy="21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87073" y="2607888"/>
            <a:ext cx="1291694" cy="56756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21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mn-MN" sz="1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3% өссөн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49041" y="2133316"/>
            <a:ext cx="148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83 </a:t>
            </a:r>
            <a:r>
              <a:rPr lang="mn-MN" sz="2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хүн</a:t>
            </a:r>
            <a:endParaRPr lang="en-US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4337078"/>
            <a:ext cx="2112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ИРГЭН, АЖ АХУЙН НЭГЖ БАЙГУУЛАГАД  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2641" y="5519379"/>
            <a:ext cx="2178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n-MN" sz="20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хохирол учирсан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6172C-FD33-45E2-962A-933F3DA4B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73" y="3682543"/>
            <a:ext cx="5249093" cy="270899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D18F0EE-F1F6-4278-959E-2109FB8BEDD9}"/>
              </a:ext>
            </a:extLst>
          </p:cNvPr>
          <p:cNvSpPr txBox="1"/>
          <p:nvPr/>
        </p:nvSpPr>
        <p:spPr>
          <a:xfrm>
            <a:off x="8741302" y="4337078"/>
            <a:ext cx="29636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mn-MN" dirty="0">
                <a:solidFill>
                  <a:srgbClr val="000099"/>
                </a:solidFill>
                <a:latin typeface="Arial" panose="020B0604020202020204" pitchFamily="34" charset="0"/>
                <a:cs typeface="Arial" pitchFamily="34" charset="0"/>
              </a:rPr>
              <a:t>      Согтуугаар тээврийн хэрэгсэл жолоодсон </a:t>
            </a:r>
            <a:r>
              <a:rPr lang="mn-MN" dirty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1415</a:t>
            </a:r>
            <a:r>
              <a:rPr lang="mn-MN" dirty="0">
                <a:solidFill>
                  <a:srgbClr val="000099"/>
                </a:solidFill>
                <a:latin typeface="Arial" panose="020B0604020202020204" pitchFamily="34" charset="0"/>
                <a:cs typeface="Arial" pitchFamily="34" charset="0"/>
              </a:rPr>
              <a:t> эмэгтэй жолооч эрхээ хасуулж, </a:t>
            </a:r>
            <a:r>
              <a:rPr lang="mn-MN" dirty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147</a:t>
            </a:r>
            <a:r>
              <a:rPr lang="mn-MN" dirty="0">
                <a:solidFill>
                  <a:srgbClr val="000099"/>
                </a:solidFill>
                <a:latin typeface="Arial" panose="020B0604020202020204" pitchFamily="34" charset="0"/>
                <a:cs typeface="Arial" pitchFamily="34" charset="0"/>
              </a:rPr>
              <a:t> баривчилагдсан байна.</a:t>
            </a:r>
            <a:endParaRPr lang="en-US" dirty="0">
              <a:solidFill>
                <a:srgbClr val="000099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58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440268" y="1346199"/>
            <a:ext cx="11497732" cy="50122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mn-MN" sz="2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mn-MN" sz="4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en-US" sz="4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mn-MN" sz="4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r>
              <a:rPr lang="mn-MN" sz="4000" noProof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1121373</a:t>
            </a:r>
            <a:r>
              <a:rPr kumimoji="0" lang="mn-MN" sz="40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</a:t>
            </a:r>
            <a:r>
              <a:rPr kumimoji="0" lang="mn-MN" sz="2800" b="0" i="0" u="none" strike="noStrike" kern="1200" cap="none" spc="0" normalizeH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ЗӨРЧИЛ ИЛРҮҮЛСЭН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mn-MN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</a:t>
            </a:r>
            <a:r>
              <a:rPr lang="mn-MN" sz="2800" dirty="0">
                <a:solidFill>
                  <a:srgbClr val="993366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</a:t>
            </a:r>
            <a:r>
              <a:rPr lang="mn-MN" sz="4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13001</a:t>
            </a:r>
            <a:r>
              <a:rPr lang="mn-MN" sz="2800" dirty="0">
                <a:solidFill>
                  <a:srgbClr val="993366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</a:t>
            </a:r>
            <a:r>
              <a:rPr lang="mn-MN" sz="2800" dirty="0">
                <a:solidFill>
                  <a:srgbClr val="000099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СОГТУУГААР Т/Х ЖОЛООДСОН ЗӨРЧИЛ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mn-MN" sz="2800" b="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   </a:t>
            </a:r>
            <a:r>
              <a:rPr lang="mn-MN" sz="4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10294</a:t>
            </a:r>
            <a:r>
              <a:rPr kumimoji="0" lang="mn-MN" sz="28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</a:t>
            </a:r>
            <a:r>
              <a:rPr kumimoji="0" lang="mn-MN" sz="2800" b="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</a:t>
            </a:r>
            <a:r>
              <a:rPr kumimoji="0" lang="mn-MN" sz="2800" b="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ЖОЛООЧИЙН ЭРХ ХАССАН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mn-MN" sz="2800" noProof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      </a:t>
            </a:r>
            <a:r>
              <a:rPr lang="mn-MN" sz="4000" noProof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3008</a:t>
            </a:r>
            <a:r>
              <a:rPr lang="mn-MN" sz="2800" noProof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</a:t>
            </a:r>
            <a:r>
              <a:rPr lang="mn-MN" sz="2800" noProof="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ХҮНИЙГ БАРИВЧИЛСАН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mn-MN" sz="2800" b="0" i="0" u="none" strike="noStrike" kern="1200" cap="none" spc="0" normalizeH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</a:t>
            </a:r>
            <a:r>
              <a:rPr kumimoji="0" lang="mn-MN" sz="4000" b="0" i="0" u="none" strike="noStrike" kern="1200" cap="none" spc="0" normalizeH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127252</a:t>
            </a:r>
            <a:r>
              <a:rPr kumimoji="0" lang="mn-MN" sz="2800" b="0" i="0" u="none" strike="noStrike" kern="1200" cap="none" spc="0" normalizeH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</a:t>
            </a:r>
            <a:r>
              <a:rPr kumimoji="0" lang="mn-MN" sz="2800" b="0" i="0" u="none" strike="noStrike" kern="1200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ЖОЛООЧИЙН ОНОО ХАССАН</a:t>
            </a:r>
          </a:p>
          <a:p>
            <a:pPr marL="457200" lvl="0" indent="-457200" defTabSz="91440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mn-MN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mn-MN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</a:t>
            </a:r>
            <a:r>
              <a:rPr lang="mn-MN" sz="4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104628</a:t>
            </a:r>
            <a:r>
              <a:rPr lang="en-US" sz="35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mn-MN" sz="35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mn-MN" sz="2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ЗӨРЧИЛ ГАРГАСАН ХҮНД ТОРГУУЛИЙН</a:t>
            </a:r>
          </a:p>
          <a:p>
            <a:pPr lvl="0" defTabSz="914400">
              <a:lnSpc>
                <a:spcPct val="90000"/>
              </a:lnSpc>
              <a:spcBef>
                <a:spcPct val="0"/>
              </a:spcBef>
              <a:defRPr/>
            </a:pPr>
            <a:r>
              <a:rPr lang="mn-MN" sz="28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                             АРГА ХЭМЖЭЭ ОНОГДУУЛСАН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defRPr/>
            </a:pPr>
            <a:r>
              <a:rPr lang="mn-MN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mn-MN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6857" y="262467"/>
            <a:ext cx="6489944" cy="7196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ЗАМ ТЭЭВРИЙН ОСОЛ, ЗӨРЧЛИЙН ҮЗҮҮЛЭЛТҮҮД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891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3213" y="2548946"/>
            <a:ext cx="6427788" cy="1193799"/>
          </a:xfrm>
        </p:spPr>
        <p:txBody>
          <a:bodyPr>
            <a:normAutofit/>
          </a:bodyPr>
          <a:lstStyle/>
          <a:p>
            <a:pPr algn="ctr"/>
            <a:r>
              <a:rPr lang="mn-MN" sz="30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АНХААРАЛ ТАВЬСАНД</a:t>
            </a:r>
            <a:br>
              <a:rPr lang="mn-MN" sz="30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mn-MN" sz="30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БАЯРЛАЛАА</a:t>
            </a:r>
            <a:endParaRPr lang="en-US" sz="30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13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35020" y="253326"/>
            <a:ext cx="5575543" cy="5079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mn-MN" sz="30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МОНГОЛ УЛСЫН хэмжээнд:</a:t>
            </a:r>
            <a:endParaRPr lang="mn-MN" sz="26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https://upload.wikimedia.org/wikipedia/commons/thumb/7/7e/Mongolian_Aimags%2C_Mongolia.png/510px-Mongolian_Aimags%2C_Mongolia.png">
            <a:extLst>
              <a:ext uri="{FF2B5EF4-FFF2-40B4-BE49-F238E27FC236}">
                <a16:creationId xmlns:a16="http://schemas.microsoft.com/office/drawing/2014/main" id="{63B94C1D-5BAC-4DDB-B878-B961849B4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52" y="2619855"/>
            <a:ext cx="4596646" cy="219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1496153" y="1464321"/>
            <a:ext cx="3436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ОСЛЫН</a:t>
            </a:r>
          </a:p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ШИНЖТЭЙ ДУУДЛАГА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2655694" y="1001003"/>
            <a:ext cx="111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27689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77985" y="3154389"/>
            <a:ext cx="2836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</a:t>
            </a:r>
          </a:p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ОСОЛ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754077" y="2772074"/>
            <a:ext cx="148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10299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6440175" y="1244614"/>
            <a:ext cx="481675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7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ХӨДӨЛГӨӨНИЙ АЮУЛГҮЙ БАЙДАЛ, ТЭЭВРИЙН ХЭРЭГСЛИЙН АШИГЛАЛТЫН ЖУРМЫН ЭСРЭГ ГЭМТ ХЭРЭГ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8153068" y="881990"/>
            <a:ext cx="148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462382" y="4669792"/>
            <a:ext cx="2575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 АМЬ НАСАА </a:t>
            </a:r>
          </a:p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АЛДСАН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984522" y="4300832"/>
            <a:ext cx="148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3220623" y="5980579"/>
            <a:ext cx="2501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 ГЭМТЭЖ БЭРТСЭН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3674187" y="5682447"/>
            <a:ext cx="148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6022791" y="6259211"/>
            <a:ext cx="329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УЧИРСАН ХОХИРОЛ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6794555" y="5647762"/>
            <a:ext cx="1798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тэрбум 458,3 сая төг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8933800" y="3395349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 ӨРТСӨН</a:t>
            </a:r>
          </a:p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ОСОЛ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9674665" y="2992684"/>
            <a:ext cx="964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8592783" y="4919613"/>
            <a:ext cx="3297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ХҮҮХЭД</a:t>
            </a:r>
          </a:p>
          <a:p>
            <a:pPr algn="ctr"/>
            <a:r>
              <a:rPr lang="mn-MN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 АЛДСАН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59B424-B374-4C98-B095-0D4FDCBC4917}"/>
              </a:ext>
            </a:extLst>
          </p:cNvPr>
          <p:cNvSpPr txBox="1"/>
          <p:nvPr/>
        </p:nvSpPr>
        <p:spPr>
          <a:xfrm>
            <a:off x="9414996" y="4510525"/>
            <a:ext cx="148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41" name="Up Arrow 40"/>
          <p:cNvSpPr/>
          <p:nvPr/>
        </p:nvSpPr>
        <p:spPr>
          <a:xfrm rot="16200000">
            <a:off x="2590184" y="3247450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Up Arrow 41"/>
          <p:cNvSpPr/>
          <p:nvPr/>
        </p:nvSpPr>
        <p:spPr>
          <a:xfrm rot="11615301">
            <a:off x="4423707" y="5232282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Up Arrow 42"/>
          <p:cNvSpPr/>
          <p:nvPr/>
        </p:nvSpPr>
        <p:spPr>
          <a:xfrm rot="5400000">
            <a:off x="8520926" y="3229193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Up Arrow 43"/>
          <p:cNvSpPr/>
          <p:nvPr/>
        </p:nvSpPr>
        <p:spPr>
          <a:xfrm rot="2976040">
            <a:off x="7805264" y="2094241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Up Arrow 44"/>
          <p:cNvSpPr/>
          <p:nvPr/>
        </p:nvSpPr>
        <p:spPr>
          <a:xfrm rot="9340900">
            <a:off x="6471287" y="5200128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Up Arrow 45"/>
          <p:cNvSpPr/>
          <p:nvPr/>
        </p:nvSpPr>
        <p:spPr>
          <a:xfrm rot="6830081">
            <a:off x="7984583" y="4568815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Up Arrow 46"/>
          <p:cNvSpPr/>
          <p:nvPr/>
        </p:nvSpPr>
        <p:spPr>
          <a:xfrm rot="14229305">
            <a:off x="2952981" y="4421430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Up Arrow 47"/>
          <p:cNvSpPr/>
          <p:nvPr/>
        </p:nvSpPr>
        <p:spPr>
          <a:xfrm rot="19788154">
            <a:off x="3620770" y="2100470"/>
            <a:ext cx="336971" cy="496724"/>
          </a:xfrm>
          <a:prstGeom prst="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67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5981" y="938027"/>
            <a:ext cx="3360722" cy="497431"/>
          </a:xfrm>
        </p:spPr>
        <p:txBody>
          <a:bodyPr>
            <a:noAutofit/>
          </a:bodyPr>
          <a:lstStyle/>
          <a:p>
            <a:pPr algn="l"/>
            <a:r>
              <a:rPr lang="mn-MN" sz="24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БУУРСАН ҮЗҮҮЛЭЛТ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1326757" y="537595"/>
            <a:ext cx="534913" cy="1415743"/>
          </a:xfrm>
          <a:prstGeom prst="downArrow">
            <a:avLst/>
          </a:prstGeom>
          <a:solidFill>
            <a:srgbClr val="FF0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925981" y="1666751"/>
            <a:ext cx="7729748" cy="47406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ОСЛЫН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ШИНЖТЭЙ ДУУДЛАГА</a:t>
            </a:r>
            <a:r>
              <a:rPr kumimoji="0" lang="mn-MN" sz="190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               23.2%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mn-MN" sz="1900" i="0" u="none" strike="noStrike" kern="1200" cap="none" spc="0" normalizeH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                        19.8%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ГЭМТ ХЭРЭГ			 38.4%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ГЭМТ ХЭРГИЙН НАС БАРАЛТ             26.7%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ХҮНД, ХҮНДЭВТЭР ГЭМТСЭН ХҮН     26.7%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mn-MN" sz="190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ОСОЛД ӨРТӨЖ ГЭМТСЭН ХҮН           30.1%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mn-MN" sz="1900" i="0" u="none" strike="noStrike" kern="1200" cap="none" spc="0" normalizeH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mn-MN" sz="19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ХҮҮХЭД ӨРТСӨН ОСОЛ                        45.4%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mn-MN" sz="19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БОДИТ НАС БАРАЛТ                              25.9%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mn-MN" sz="19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5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762" y="397499"/>
            <a:ext cx="9926038" cy="543635"/>
          </a:xfrm>
        </p:spPr>
        <p:txBody>
          <a:bodyPr>
            <a:noAutofit/>
          </a:bodyPr>
          <a:lstStyle/>
          <a:p>
            <a:r>
              <a:rPr lang="mn-MN" sz="2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ОСЛЫН ШИНЖТЭЙ ДУУДЛАГА, ГОМДОЛ, МЭДЭЭЛЭЛ</a:t>
            </a:r>
            <a:endParaRPr lang="en-US" sz="2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10800000" flipV="1">
            <a:off x="4474852" y="1574881"/>
            <a:ext cx="1606971" cy="8097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23.2 % буурсан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10800000" flipV="1">
            <a:off x="4591075" y="3239017"/>
            <a:ext cx="1583240" cy="84659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24.2 %</a:t>
            </a:r>
          </a:p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буурсан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269243" y="1346057"/>
            <a:ext cx="3111371" cy="1289074"/>
          </a:xfrm>
          <a:prstGeom prst="rightArrow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УЛС  27689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1228902" y="2993236"/>
            <a:ext cx="3207064" cy="1365054"/>
          </a:xfrm>
          <a:prstGeom prst="rightArrow">
            <a:avLst/>
          </a:prstGeom>
          <a:solidFill>
            <a:srgbClr val="33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НИЙСЛЭЛ 26173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1242348" y="4474348"/>
            <a:ext cx="3281493" cy="1507660"/>
          </a:xfrm>
          <a:prstGeom prst="rightArrow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ОРОН НУТАГ 1516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 rot="10800000" flipV="1">
            <a:off x="4618271" y="4917119"/>
            <a:ext cx="1583240" cy="84659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1.4 %</a:t>
            </a:r>
          </a:p>
          <a:p>
            <a:pPr algn="ctr"/>
            <a:r>
              <a:rPr lang="mn-MN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буурсан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000-000010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973820"/>
              </p:ext>
            </p:extLst>
          </p:nvPr>
        </p:nvGraphicFramePr>
        <p:xfrm>
          <a:off x="6708690" y="2037912"/>
          <a:ext cx="4897597" cy="243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592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DDE905-20E6-4CED-970E-7F1509060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90" y="1524020"/>
            <a:ext cx="4960141" cy="251947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602410" y="186726"/>
            <a:ext cx="4339479" cy="543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n-MN" sz="26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</a:t>
            </a:r>
            <a:endParaRPr lang="en-US" sz="26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3885" y="1003686"/>
            <a:ext cx="4656553" cy="42831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УЛСЫН ХЭМЖЭЭНД 10299 ОСОЛ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316783" y="2056936"/>
            <a:ext cx="731561" cy="33745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135696" y="1106780"/>
            <a:ext cx="5139107" cy="2289444"/>
          </a:xfrm>
          <a:prstGeom prst="roundRect">
            <a:avLst/>
          </a:prstGeom>
          <a:noFill/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Нийслэлд бүртгэгдсэн ослын 20.9% нь Сүхбаатар дүүрэгт, 20.4% нь Сонгинохайрхан, 18.4% нь Баянзүрх, 17.9% нь Баянгол, 13.7% нь Хан-Уул дүүрэгт, 7.0% нь Чингэлтэй дүүрэгт тус тус бүртгэгдсэн.</a:t>
            </a:r>
          </a:p>
        </p:txBody>
      </p:sp>
      <p:sp>
        <p:nvSpPr>
          <p:cNvPr id="14" name="Rounded Rectangle 16">
            <a:extLst>
              <a:ext uri="{FF2B5EF4-FFF2-40B4-BE49-F238E27FC236}">
                <a16:creationId xmlns:a16="http://schemas.microsoft.com/office/drawing/2014/main" id="{78884457-2FD6-442B-A548-D85B16632B8C}"/>
              </a:ext>
            </a:extLst>
          </p:cNvPr>
          <p:cNvSpPr/>
          <p:nvPr/>
        </p:nvSpPr>
        <p:spPr>
          <a:xfrm>
            <a:off x="4620758" y="3327216"/>
            <a:ext cx="731561" cy="33745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mn-MN" sz="1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BCBDE6-97EC-479F-9BA6-309528128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91" y="4269995"/>
            <a:ext cx="4960143" cy="22219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8FB1CC-D45E-4F06-9EEF-2C6B026E2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242" y="3605427"/>
            <a:ext cx="5058561" cy="283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9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pload.wikimedia.org/wikipedia/commons/thumb/7/7e/Mongolian_Aimags%2C_Mongolia.png/510px-Mongolian_Aimags%2C_Mongolia.png">
            <a:extLst>
              <a:ext uri="{FF2B5EF4-FFF2-40B4-BE49-F238E27FC236}">
                <a16:creationId xmlns:a16="http://schemas.microsoft.com/office/drawing/2014/main" id="{63B94C1D-5BAC-4DDB-B878-B961849B4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2" y="1017338"/>
            <a:ext cx="8362752" cy="399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25F071-1619-46F5-BC7F-0B71EF105771}"/>
              </a:ext>
            </a:extLst>
          </p:cNvPr>
          <p:cNvSpPr txBox="1"/>
          <p:nvPr/>
        </p:nvSpPr>
        <p:spPr>
          <a:xfrm>
            <a:off x="6380184" y="2588185"/>
            <a:ext cx="495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D2B9C-3680-4BEA-8070-4F8F8B9AC8A6}"/>
              </a:ext>
            </a:extLst>
          </p:cNvPr>
          <p:cNvSpPr txBox="1"/>
          <p:nvPr/>
        </p:nvSpPr>
        <p:spPr>
          <a:xfrm>
            <a:off x="839992" y="2214993"/>
            <a:ext cx="44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A91B52-9146-4E2C-908C-8EB8CBBD14CC}"/>
              </a:ext>
            </a:extLst>
          </p:cNvPr>
          <p:cNvSpPr txBox="1"/>
          <p:nvPr/>
        </p:nvSpPr>
        <p:spPr>
          <a:xfrm>
            <a:off x="3498357" y="3238136"/>
            <a:ext cx="451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05D9C3-E1A3-4E4F-A759-E7AEAA371BB6}"/>
              </a:ext>
            </a:extLst>
          </p:cNvPr>
          <p:cNvSpPr txBox="1"/>
          <p:nvPr/>
        </p:nvSpPr>
        <p:spPr>
          <a:xfrm>
            <a:off x="7522323" y="2522770"/>
            <a:ext cx="439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E11CFA-E860-4D51-977C-A28D38B776FA}"/>
              </a:ext>
            </a:extLst>
          </p:cNvPr>
          <p:cNvSpPr txBox="1"/>
          <p:nvPr/>
        </p:nvSpPr>
        <p:spPr>
          <a:xfrm>
            <a:off x="2040381" y="1794091"/>
            <a:ext cx="433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9C9EC0-955B-481D-AC64-39A60D5C07F3}"/>
              </a:ext>
            </a:extLst>
          </p:cNvPr>
          <p:cNvSpPr txBox="1"/>
          <p:nvPr/>
        </p:nvSpPr>
        <p:spPr>
          <a:xfrm>
            <a:off x="2451123" y="3482194"/>
            <a:ext cx="416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C2B9BE-5571-4455-90C3-885F4A20E76D}"/>
              </a:ext>
            </a:extLst>
          </p:cNvPr>
          <p:cNvSpPr txBox="1"/>
          <p:nvPr/>
        </p:nvSpPr>
        <p:spPr>
          <a:xfrm>
            <a:off x="5056985" y="1788654"/>
            <a:ext cx="453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CB36D2-4253-4D8F-836A-9F54AB778B03}"/>
              </a:ext>
            </a:extLst>
          </p:cNvPr>
          <p:cNvSpPr txBox="1"/>
          <p:nvPr/>
        </p:nvSpPr>
        <p:spPr>
          <a:xfrm>
            <a:off x="2722632" y="2554482"/>
            <a:ext cx="39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D0579E-47DF-4704-AFCE-5D7F95E3E883}"/>
              </a:ext>
            </a:extLst>
          </p:cNvPr>
          <p:cNvSpPr txBox="1"/>
          <p:nvPr/>
        </p:nvSpPr>
        <p:spPr>
          <a:xfrm>
            <a:off x="5193520" y="3514447"/>
            <a:ext cx="509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7CCA49-F978-4B9F-AC0A-7725E24AED61}"/>
              </a:ext>
            </a:extLst>
          </p:cNvPr>
          <p:cNvSpPr txBox="1"/>
          <p:nvPr/>
        </p:nvSpPr>
        <p:spPr>
          <a:xfrm>
            <a:off x="3907054" y="2654072"/>
            <a:ext cx="451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E90AF9-7FA3-462F-AF08-ED9E1300B376}"/>
              </a:ext>
            </a:extLst>
          </p:cNvPr>
          <p:cNvSpPr txBox="1"/>
          <p:nvPr/>
        </p:nvSpPr>
        <p:spPr>
          <a:xfrm>
            <a:off x="4471437" y="2303404"/>
            <a:ext cx="427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1A679E-198E-4A7E-9F8B-63331753E7F1}"/>
              </a:ext>
            </a:extLst>
          </p:cNvPr>
          <p:cNvSpPr txBox="1"/>
          <p:nvPr/>
        </p:nvSpPr>
        <p:spPr>
          <a:xfrm>
            <a:off x="4272990" y="3360559"/>
            <a:ext cx="444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0F91E7-EA32-4EE3-831A-D91B6FB859DC}"/>
              </a:ext>
            </a:extLst>
          </p:cNvPr>
          <p:cNvSpPr txBox="1"/>
          <p:nvPr/>
        </p:nvSpPr>
        <p:spPr>
          <a:xfrm>
            <a:off x="4664071" y="4453691"/>
            <a:ext cx="53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1DBD4D-9AFB-4400-B0E8-8418324D97D7}"/>
              </a:ext>
            </a:extLst>
          </p:cNvPr>
          <p:cNvSpPr txBox="1"/>
          <p:nvPr/>
        </p:nvSpPr>
        <p:spPr>
          <a:xfrm>
            <a:off x="7120415" y="3308125"/>
            <a:ext cx="509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49BA83-21DF-4498-A543-622C05E97D23}"/>
              </a:ext>
            </a:extLst>
          </p:cNvPr>
          <p:cNvSpPr txBox="1"/>
          <p:nvPr/>
        </p:nvSpPr>
        <p:spPr>
          <a:xfrm>
            <a:off x="5514527" y="2030366"/>
            <a:ext cx="435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D92178-EC1D-450B-A78B-7A55DC0EE3FD}"/>
              </a:ext>
            </a:extLst>
          </p:cNvPr>
          <p:cNvSpPr txBox="1"/>
          <p:nvPr/>
        </p:nvSpPr>
        <p:spPr>
          <a:xfrm>
            <a:off x="4440608" y="1756838"/>
            <a:ext cx="53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D7D2B2-AD68-49CF-8391-9EAA18BC2738}"/>
              </a:ext>
            </a:extLst>
          </p:cNvPr>
          <p:cNvSpPr txBox="1"/>
          <p:nvPr/>
        </p:nvSpPr>
        <p:spPr>
          <a:xfrm>
            <a:off x="6310215" y="3406991"/>
            <a:ext cx="509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AF608F-0EE0-4A53-9A43-7FA2FF75ACB0}"/>
              </a:ext>
            </a:extLst>
          </p:cNvPr>
          <p:cNvSpPr txBox="1"/>
          <p:nvPr/>
        </p:nvSpPr>
        <p:spPr>
          <a:xfrm>
            <a:off x="1687161" y="2862259"/>
            <a:ext cx="385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C523E2-9A62-481B-B793-8FA4A890E168}"/>
              </a:ext>
            </a:extLst>
          </p:cNvPr>
          <p:cNvSpPr txBox="1"/>
          <p:nvPr/>
        </p:nvSpPr>
        <p:spPr>
          <a:xfrm>
            <a:off x="3553980" y="1806987"/>
            <a:ext cx="393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D4AD29-2C85-4232-9CBC-A65E3446D26D}"/>
              </a:ext>
            </a:extLst>
          </p:cNvPr>
          <p:cNvSpPr txBox="1"/>
          <p:nvPr/>
        </p:nvSpPr>
        <p:spPr>
          <a:xfrm>
            <a:off x="6145513" y="3968320"/>
            <a:ext cx="419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F222F6-623A-46D6-BBAC-1D1E30872444}"/>
              </a:ext>
            </a:extLst>
          </p:cNvPr>
          <p:cNvSpPr txBox="1"/>
          <p:nvPr/>
        </p:nvSpPr>
        <p:spPr>
          <a:xfrm>
            <a:off x="5099204" y="2744700"/>
            <a:ext cx="509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35424" y="274348"/>
            <a:ext cx="4374415" cy="543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mn-MN" sz="2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ЗАМ ТЭЭВРИЙН ОСОЛ</a:t>
            </a:r>
            <a:endParaRPr lang="en-US" sz="2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9035427" y="1219383"/>
            <a:ext cx="2907756" cy="291454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БУЛГАН                     2д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УВС                        66.7%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ЗАВХАН                 50.0%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ХӨВСГӨЛ              30.2%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БАЯНХОНГОР       21.3%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ДОРНОД                11.4%</a:t>
            </a:r>
            <a:endParaRPr lang="en-US" sz="16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ГОВЬ-АЛТАЙ          2.0%</a:t>
            </a:r>
          </a:p>
          <a:p>
            <a:pPr algn="just"/>
            <a:r>
              <a:rPr lang="mn-MN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ГОВЬСҮМБЭР         3.4%</a:t>
            </a:r>
          </a:p>
          <a:p>
            <a:pPr algn="just"/>
            <a:endParaRPr lang="mn-MN" sz="16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9081083" y="576731"/>
            <a:ext cx="2790013" cy="4186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ОСОЛ ӨССӨН АЙМАГ, ДҮҮРЭГ</a:t>
            </a:r>
            <a:endParaRPr lang="en-U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9131307" y="4116584"/>
            <a:ext cx="2862099" cy="1063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mn-M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СҮХБААТАР ДҮҮРЭГ</a:t>
            </a:r>
          </a:p>
          <a:p>
            <a:r>
              <a:rPr lang="mn-M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38.4%                           </a:t>
            </a:r>
          </a:p>
          <a:p>
            <a:r>
              <a:rPr lang="mn-M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НАЛАЙХ ДҮҮРЭГ  </a:t>
            </a:r>
          </a:p>
          <a:p>
            <a:r>
              <a:rPr lang="mn-M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33.0%</a:t>
            </a:r>
            <a:endParaRPr 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839993" y="5179583"/>
            <a:ext cx="8145212" cy="145975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Хэнтий аймгийн нутаг дэвсгэрт зам тээврийн ослын өсөлт, бууралтгүй өнгөрсөн оны үзүүлэлттэй адил хэмжээнд бусад аймаг болон дүүргийн нутаг дэвсгэрт  зам тээврийн осол 10.0-50.6% буурсан.</a:t>
            </a:r>
          </a:p>
          <a:p>
            <a:pPr algn="just"/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6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561" y="305225"/>
            <a:ext cx="8603087" cy="472930"/>
          </a:xfrm>
        </p:spPr>
        <p:txBody>
          <a:bodyPr>
            <a:normAutofit/>
          </a:bodyPr>
          <a:lstStyle/>
          <a:p>
            <a:r>
              <a:rPr lang="mn-MN" sz="2200" dirty="0">
                <a:solidFill>
                  <a:srgbClr val="123F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ОСОЛД ӨРТСӨН ХҮН, УЧИРСАН ХОХИРОЛ</a:t>
            </a:r>
            <a:endParaRPr lang="en-US" sz="2200" dirty="0">
              <a:solidFill>
                <a:srgbClr val="123F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1651469" y="3214651"/>
            <a:ext cx="3801638" cy="632008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ХӨНГӨН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ЗЭРГИЙН ГЭМТЭЛ АВСАН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F901D31B-5379-4B32-8215-61327454B1F9}"/>
              </a:ext>
            </a:extLst>
          </p:cNvPr>
          <p:cNvSpPr/>
          <p:nvPr/>
        </p:nvSpPr>
        <p:spPr>
          <a:xfrm>
            <a:off x="1711561" y="1795244"/>
            <a:ext cx="3741546" cy="646486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ОСОЛД ӨРТСӨН ХҮН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C1F5025C-97B1-4339-BC86-5F2E7A45FB89}"/>
              </a:ext>
            </a:extLst>
          </p:cNvPr>
          <p:cNvSpPr/>
          <p:nvPr/>
        </p:nvSpPr>
        <p:spPr>
          <a:xfrm>
            <a:off x="1651469" y="4676437"/>
            <a:ext cx="3801638" cy="632009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ХҮНД, ХҮНДЭВТЭР ГЭМТСЭН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FD62F841-A01F-4169-A88D-804DB0BC14AA}"/>
              </a:ext>
            </a:extLst>
          </p:cNvPr>
          <p:cNvSpPr/>
          <p:nvPr/>
        </p:nvSpPr>
        <p:spPr>
          <a:xfrm>
            <a:off x="8426055" y="4540402"/>
            <a:ext cx="3058473" cy="942932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ИРГЭН, БАЙГУУЛЛАГАД УЧИРСАН ХОХИРОЛ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lowchart: Alternate Process 14">
            <a:extLst>
              <a:ext uri="{FF2B5EF4-FFF2-40B4-BE49-F238E27FC236}">
                <a16:creationId xmlns:a16="http://schemas.microsoft.com/office/drawing/2014/main" id="{C8F78B62-EDA8-4B2E-9F2C-9FAB4F365EA1}"/>
              </a:ext>
            </a:extLst>
          </p:cNvPr>
          <p:cNvSpPr/>
          <p:nvPr/>
        </p:nvSpPr>
        <p:spPr>
          <a:xfrm>
            <a:off x="8426053" y="1800436"/>
            <a:ext cx="2991363" cy="632010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ХҮНИЙ АМЬ 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НАС ХОХИРСОН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Alternate Process 15">
            <a:extLst>
              <a:ext uri="{FF2B5EF4-FFF2-40B4-BE49-F238E27FC236}">
                <a16:creationId xmlns:a16="http://schemas.microsoft.com/office/drawing/2014/main" id="{57980B60-3A5E-46F6-A41C-C49C054D4D43}"/>
              </a:ext>
            </a:extLst>
          </p:cNvPr>
          <p:cNvSpPr/>
          <p:nvPr/>
        </p:nvSpPr>
        <p:spPr>
          <a:xfrm>
            <a:off x="8426054" y="3039681"/>
            <a:ext cx="3058473" cy="778637"/>
          </a:xfrm>
          <a:prstGeom prst="flowChartAlternateProcess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ХҮҮХЭД АМЬ</a:t>
            </a:r>
          </a:p>
          <a:p>
            <a:pPr algn="ctr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НАСАА АЛДСАН</a:t>
            </a:r>
          </a:p>
          <a:p>
            <a:pPr algn="just"/>
            <a:r>
              <a:rPr lang="mn-M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1">
            <a:extLst>
              <a:ext uri="{FF2B5EF4-FFF2-40B4-BE49-F238E27FC236}">
                <a16:creationId xmlns:a16="http://schemas.microsoft.com/office/drawing/2014/main" id="{11A54CD0-10FE-4AC8-A7DB-C17382F1E146}"/>
              </a:ext>
            </a:extLst>
          </p:cNvPr>
          <p:cNvSpPr/>
          <p:nvPr/>
        </p:nvSpPr>
        <p:spPr>
          <a:xfrm>
            <a:off x="239083" y="1789451"/>
            <a:ext cx="1300295" cy="3958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1388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2474DDCB-D454-438B-9E5E-9966DDBFEC4A}"/>
              </a:ext>
            </a:extLst>
          </p:cNvPr>
          <p:cNvSpPr/>
          <p:nvPr/>
        </p:nvSpPr>
        <p:spPr>
          <a:xfrm>
            <a:off x="323065" y="3210992"/>
            <a:ext cx="1208015" cy="3958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870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2C7AD60E-7A08-4062-AB55-F3654F82DB63}"/>
              </a:ext>
            </a:extLst>
          </p:cNvPr>
          <p:cNvSpPr/>
          <p:nvPr/>
        </p:nvSpPr>
        <p:spPr>
          <a:xfrm>
            <a:off x="270522" y="4619250"/>
            <a:ext cx="1241572" cy="3958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mn-MN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338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11">
            <a:extLst>
              <a:ext uri="{FF2B5EF4-FFF2-40B4-BE49-F238E27FC236}">
                <a16:creationId xmlns:a16="http://schemas.microsoft.com/office/drawing/2014/main" id="{F8B5C1CB-587F-4B22-B0C5-DA01F5D89649}"/>
              </a:ext>
            </a:extLst>
          </p:cNvPr>
          <p:cNvSpPr/>
          <p:nvPr/>
        </p:nvSpPr>
        <p:spPr>
          <a:xfrm>
            <a:off x="7156501" y="3247766"/>
            <a:ext cx="736776" cy="3958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unded Rectangle 11">
            <a:extLst>
              <a:ext uri="{FF2B5EF4-FFF2-40B4-BE49-F238E27FC236}">
                <a16:creationId xmlns:a16="http://schemas.microsoft.com/office/drawing/2014/main" id="{6D357131-5D5E-4FF9-88D9-FF7B493C37AA}"/>
              </a:ext>
            </a:extLst>
          </p:cNvPr>
          <p:cNvSpPr/>
          <p:nvPr/>
        </p:nvSpPr>
        <p:spPr>
          <a:xfrm>
            <a:off x="6935555" y="1896240"/>
            <a:ext cx="1003940" cy="3958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11">
            <a:extLst>
              <a:ext uri="{FF2B5EF4-FFF2-40B4-BE49-F238E27FC236}">
                <a16:creationId xmlns:a16="http://schemas.microsoft.com/office/drawing/2014/main" id="{9D8922E7-1D59-4AD8-867F-90D172718F6B}"/>
              </a:ext>
            </a:extLst>
          </p:cNvPr>
          <p:cNvSpPr/>
          <p:nvPr/>
        </p:nvSpPr>
        <p:spPr>
          <a:xfrm>
            <a:off x="6373508" y="4588062"/>
            <a:ext cx="1565987" cy="8476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тэрбум </a:t>
            </a:r>
          </a:p>
          <a:p>
            <a:pPr algn="ctr"/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458,3 сая төгрөг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11">
            <a:extLst>
              <a:ext uri="{FF2B5EF4-FFF2-40B4-BE49-F238E27FC236}">
                <a16:creationId xmlns:a16="http://schemas.microsoft.com/office/drawing/2014/main" id="{9A775F3C-8E59-4DED-8314-1C96FF495283}"/>
              </a:ext>
            </a:extLst>
          </p:cNvPr>
          <p:cNvSpPr/>
          <p:nvPr/>
        </p:nvSpPr>
        <p:spPr>
          <a:xfrm>
            <a:off x="591483" y="2185348"/>
            <a:ext cx="671175" cy="2932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11">
            <a:extLst>
              <a:ext uri="{FF2B5EF4-FFF2-40B4-BE49-F238E27FC236}">
                <a16:creationId xmlns:a16="http://schemas.microsoft.com/office/drawing/2014/main" id="{74110B6F-3CBD-4B03-8622-3A60D6E43809}"/>
              </a:ext>
            </a:extLst>
          </p:cNvPr>
          <p:cNvSpPr/>
          <p:nvPr/>
        </p:nvSpPr>
        <p:spPr>
          <a:xfrm>
            <a:off x="591484" y="3606889"/>
            <a:ext cx="671175" cy="2932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11">
            <a:extLst>
              <a:ext uri="{FF2B5EF4-FFF2-40B4-BE49-F238E27FC236}">
                <a16:creationId xmlns:a16="http://schemas.microsoft.com/office/drawing/2014/main" id="{E1048770-40C3-430C-BA27-BA1DFECC1064}"/>
              </a:ext>
            </a:extLst>
          </p:cNvPr>
          <p:cNvSpPr/>
          <p:nvPr/>
        </p:nvSpPr>
        <p:spPr>
          <a:xfrm>
            <a:off x="591484" y="5015147"/>
            <a:ext cx="671175" cy="2932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хүн</a:t>
            </a: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E01A0EF6-2C76-4F5E-BC6A-F31AECB14C2A}"/>
              </a:ext>
            </a:extLst>
          </p:cNvPr>
          <p:cNvSpPr/>
          <p:nvPr/>
        </p:nvSpPr>
        <p:spPr>
          <a:xfrm>
            <a:off x="7892671" y="2051068"/>
            <a:ext cx="378268" cy="130745"/>
          </a:xfrm>
          <a:prstGeom prst="rightArrow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0E991122-2F0A-400B-A09A-C79B81F814E1}"/>
              </a:ext>
            </a:extLst>
          </p:cNvPr>
          <p:cNvSpPr/>
          <p:nvPr/>
        </p:nvSpPr>
        <p:spPr>
          <a:xfrm>
            <a:off x="7888555" y="4992441"/>
            <a:ext cx="378268" cy="130745"/>
          </a:xfrm>
          <a:prstGeom prst="rightArrow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0FD9397-33AB-45D1-B3C5-715E1EA8A49D}"/>
              </a:ext>
            </a:extLst>
          </p:cNvPr>
          <p:cNvSpPr/>
          <p:nvPr/>
        </p:nvSpPr>
        <p:spPr>
          <a:xfrm>
            <a:off x="7888555" y="3388070"/>
            <a:ext cx="378268" cy="130745"/>
          </a:xfrm>
          <a:prstGeom prst="rightArrow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397B81C-0695-45E1-B262-349C520E6FFD}"/>
              </a:ext>
            </a:extLst>
          </p:cNvPr>
          <p:cNvCxnSpPr/>
          <p:nvPr/>
        </p:nvCxnSpPr>
        <p:spPr>
          <a:xfrm>
            <a:off x="5780015" y="1249960"/>
            <a:ext cx="0" cy="4748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991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274" y="283057"/>
            <a:ext cx="8603087" cy="472930"/>
          </a:xfrm>
        </p:spPr>
        <p:txBody>
          <a:bodyPr>
            <a:normAutofit/>
          </a:bodyPr>
          <a:lstStyle/>
          <a:p>
            <a:r>
              <a:rPr lang="mn-MN" sz="2200" dirty="0">
                <a:solidFill>
                  <a:srgbClr val="123F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ОСОЛД ӨРТСӨН ХҮН, УЧИРСАН ХОХИРОЛ</a:t>
            </a:r>
            <a:endParaRPr lang="en-US" sz="2200" dirty="0">
              <a:solidFill>
                <a:srgbClr val="123F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4793277" y="1920449"/>
            <a:ext cx="3981607" cy="1803071"/>
          </a:xfrm>
          <a:prstGeom prst="flowChartAlternateProcess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Зам тээврийн ослын улмаас амь насаа алдсан хүний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130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буюу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72.2% 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нь орон нутгийн замд үйлдэгдсэн байна.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686713" y="951217"/>
            <a:ext cx="10554208" cy="539674"/>
          </a:xfrm>
          <a:prstGeom prst="flowChartAlternateProcess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Осолд өртсөн нийт 1388 хүний 180 нь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13.0% 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нь амь насаа алдаж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87.0% 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нь гэмтсэн. </a:t>
            </a:r>
            <a:endParaRPr lang="en-US" sz="2000" dirty="0">
              <a:solidFill>
                <a:srgbClr val="123F8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74" y="1770639"/>
            <a:ext cx="3833771" cy="223614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D5C650-9856-449A-A3E7-A96E3EA966AC}"/>
              </a:ext>
            </a:extLst>
          </p:cNvPr>
          <p:cNvSpPr txBox="1"/>
          <p:nvPr/>
        </p:nvSpPr>
        <p:spPr>
          <a:xfrm rot="16200000">
            <a:off x="-742895" y="2775821"/>
            <a:ext cx="2348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Амь насаа алдсан хүн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1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226735"/>
              </p:ext>
            </p:extLst>
          </p:nvPr>
        </p:nvGraphicFramePr>
        <p:xfrm>
          <a:off x="780176" y="4200860"/>
          <a:ext cx="3833769" cy="2236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33E2A6F4-78BD-4BC6-8A08-85E93493B717}"/>
              </a:ext>
            </a:extLst>
          </p:cNvPr>
          <p:cNvSpPr/>
          <p:nvPr/>
        </p:nvSpPr>
        <p:spPr>
          <a:xfrm>
            <a:off x="4826082" y="4153078"/>
            <a:ext cx="4141749" cy="2468389"/>
          </a:xfrm>
          <a:prstGeom prst="flowChartAlternateProcess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</a:t>
            </a:r>
          </a:p>
          <a:p>
            <a:pPr algn="just"/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Осолд өртсөн нийт 1388 хүний 1208 хүний </a:t>
            </a:r>
            <a:r>
              <a:rPr lang="mn-MN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180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буюу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13.0% 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нь амь насаа алдаж </a:t>
            </a:r>
            <a:r>
              <a:rPr lang="mn-MN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87.0% 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нь гэмтжээ. Гэмтсэн хүмүүсийн </a:t>
            </a:r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338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буюу </a:t>
            </a:r>
            <a:r>
              <a:rPr lang="mn-MN" sz="2000" dirty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28.0%</a:t>
            </a:r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нь хүнд, хүндэвтэр гэмтэл авсан.</a:t>
            </a:r>
          </a:p>
          <a:p>
            <a:pPr algn="just"/>
            <a:r>
              <a:rPr lang="mn-MN" sz="20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</a:t>
            </a:r>
            <a:endParaRPr lang="en-US" sz="2000" dirty="0">
              <a:solidFill>
                <a:srgbClr val="123F8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3DF237-6362-492F-94BF-D6C0062427C3}"/>
              </a:ext>
            </a:extLst>
          </p:cNvPr>
          <p:cNvSpPr txBox="1"/>
          <p:nvPr/>
        </p:nvSpPr>
        <p:spPr>
          <a:xfrm rot="16200000">
            <a:off x="-610675" y="5258288"/>
            <a:ext cx="2018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Гэмтсэн хүн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Alternate Process 15">
            <a:extLst>
              <a:ext uri="{FF2B5EF4-FFF2-40B4-BE49-F238E27FC236}">
                <a16:creationId xmlns:a16="http://schemas.microsoft.com/office/drawing/2014/main" id="{5ACDFD36-430F-47EE-9520-6FAF353CF987}"/>
              </a:ext>
            </a:extLst>
          </p:cNvPr>
          <p:cNvSpPr/>
          <p:nvPr/>
        </p:nvSpPr>
        <p:spPr>
          <a:xfrm>
            <a:off x="9295940" y="2655363"/>
            <a:ext cx="2342387" cy="2928388"/>
          </a:xfrm>
          <a:prstGeom prst="flowChartAlternateProcess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700" dirty="0">
                <a:solidFill>
                  <a:srgbClr val="123F8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ОРОН НУТАГТ ХҮНИЙ АМЬ НАС ХОХИРОХ НЬ ИХ БАЙХАД НИЙСЛЭЛД ГЭМТЭЖ БЭРТЭХ ХҮН ДИЙЛЭНХ ХУВИЙГ ЭЗЭЛЖ БАЙНА.</a:t>
            </a:r>
          </a:p>
        </p:txBody>
      </p:sp>
    </p:spTree>
    <p:extLst>
      <p:ext uri="{BB962C8B-B14F-4D97-AF65-F5344CB8AC3E}">
        <p14:creationId xmlns:p14="http://schemas.microsoft.com/office/powerpoint/2010/main" val="66357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159" y="343861"/>
            <a:ext cx="5626395" cy="472930"/>
          </a:xfrm>
        </p:spPr>
        <p:txBody>
          <a:bodyPr>
            <a:normAutofit/>
          </a:bodyPr>
          <a:lstStyle/>
          <a:p>
            <a:r>
              <a:rPr lang="mn-MN" sz="2200" dirty="0">
                <a:solidFill>
                  <a:srgbClr val="123F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ОСОЛД ӨРТСӨН ХҮН</a:t>
            </a:r>
            <a:endParaRPr lang="en-US" sz="2200" dirty="0">
              <a:solidFill>
                <a:srgbClr val="123F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903" t="24386" r="28992" b="48246"/>
          <a:stretch/>
        </p:blipFill>
        <p:spPr>
          <a:xfrm>
            <a:off x="9542689" y="1716012"/>
            <a:ext cx="2356879" cy="2522648"/>
          </a:xfrm>
          <a:prstGeom prst="rect">
            <a:avLst/>
          </a:prstGeom>
        </p:spPr>
      </p:pic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3125244E-8D96-41B4-94EA-35F53F40FF92}"/>
              </a:ext>
            </a:extLst>
          </p:cNvPr>
          <p:cNvSpPr/>
          <p:nvPr/>
        </p:nvSpPr>
        <p:spPr>
          <a:xfrm>
            <a:off x="590453" y="1754756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0-17 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 </a:t>
            </a:r>
          </a:p>
        </p:txBody>
      </p:sp>
      <p:sp>
        <p:nvSpPr>
          <p:cNvPr id="10" name="Rounded Rectangle 16">
            <a:extLst>
              <a:ext uri="{FF2B5EF4-FFF2-40B4-BE49-F238E27FC236}">
                <a16:creationId xmlns:a16="http://schemas.microsoft.com/office/drawing/2014/main" id="{76E9F497-FCEF-4B8F-8374-ACCEC7EDD417}"/>
              </a:ext>
            </a:extLst>
          </p:cNvPr>
          <p:cNvSpPr/>
          <p:nvPr/>
        </p:nvSpPr>
        <p:spPr>
          <a:xfrm>
            <a:off x="590452" y="3231416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36-54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 </a:t>
            </a:r>
          </a:p>
        </p:txBody>
      </p:sp>
      <p:sp>
        <p:nvSpPr>
          <p:cNvPr id="11" name="Rounded Rectangle 16">
            <a:extLst>
              <a:ext uri="{FF2B5EF4-FFF2-40B4-BE49-F238E27FC236}">
                <a16:creationId xmlns:a16="http://schemas.microsoft.com/office/drawing/2014/main" id="{1CF4DD65-E41A-41D5-834F-1FFE09B0CB9D}"/>
              </a:ext>
            </a:extLst>
          </p:cNvPr>
          <p:cNvSpPr/>
          <p:nvPr/>
        </p:nvSpPr>
        <p:spPr>
          <a:xfrm>
            <a:off x="590453" y="2527107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18-35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 </a:t>
            </a:r>
          </a:p>
        </p:txBody>
      </p:sp>
      <p:sp>
        <p:nvSpPr>
          <p:cNvPr id="12" name="Rounded Rectangle 16">
            <a:extLst>
              <a:ext uri="{FF2B5EF4-FFF2-40B4-BE49-F238E27FC236}">
                <a16:creationId xmlns:a16="http://schemas.microsoft.com/office/drawing/2014/main" id="{E70BE233-D596-4E15-9F82-FD15FBF3F4E9}"/>
              </a:ext>
            </a:extLst>
          </p:cNvPr>
          <p:cNvSpPr/>
          <p:nvPr/>
        </p:nvSpPr>
        <p:spPr>
          <a:xfrm>
            <a:off x="2554874" y="1754756"/>
            <a:ext cx="686286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13" name="Rounded Rectangle 16">
            <a:extLst>
              <a:ext uri="{FF2B5EF4-FFF2-40B4-BE49-F238E27FC236}">
                <a16:creationId xmlns:a16="http://schemas.microsoft.com/office/drawing/2014/main" id="{0060C118-9C07-47B7-825A-8BAA40BE3818}"/>
              </a:ext>
            </a:extLst>
          </p:cNvPr>
          <p:cNvSpPr/>
          <p:nvPr/>
        </p:nvSpPr>
        <p:spPr>
          <a:xfrm>
            <a:off x="2554872" y="2543183"/>
            <a:ext cx="686287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</a:p>
        </p:txBody>
      </p:sp>
      <p:sp>
        <p:nvSpPr>
          <p:cNvPr id="14" name="Rounded Rectangle 16">
            <a:extLst>
              <a:ext uri="{FF2B5EF4-FFF2-40B4-BE49-F238E27FC236}">
                <a16:creationId xmlns:a16="http://schemas.microsoft.com/office/drawing/2014/main" id="{F5E3C6D4-20C4-40B8-BDAB-B62119E4230E}"/>
              </a:ext>
            </a:extLst>
          </p:cNvPr>
          <p:cNvSpPr/>
          <p:nvPr/>
        </p:nvSpPr>
        <p:spPr>
          <a:xfrm>
            <a:off x="2554872" y="3306249"/>
            <a:ext cx="686287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15" name="Rounded Rectangle 16">
            <a:extLst>
              <a:ext uri="{FF2B5EF4-FFF2-40B4-BE49-F238E27FC236}">
                <a16:creationId xmlns:a16="http://schemas.microsoft.com/office/drawing/2014/main" id="{7394E6A8-76DB-4336-B566-6163051F95F7}"/>
              </a:ext>
            </a:extLst>
          </p:cNvPr>
          <p:cNvSpPr/>
          <p:nvPr/>
        </p:nvSpPr>
        <p:spPr>
          <a:xfrm>
            <a:off x="590452" y="4006360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55-с дээш нас </a:t>
            </a:r>
          </a:p>
        </p:txBody>
      </p:sp>
      <p:sp>
        <p:nvSpPr>
          <p:cNvPr id="16" name="Rounded Rectangle 16">
            <a:extLst>
              <a:ext uri="{FF2B5EF4-FFF2-40B4-BE49-F238E27FC236}">
                <a16:creationId xmlns:a16="http://schemas.microsoft.com/office/drawing/2014/main" id="{3F2845F4-A859-4D7C-8283-1DE6E738BF65}"/>
              </a:ext>
            </a:extLst>
          </p:cNvPr>
          <p:cNvSpPr/>
          <p:nvPr/>
        </p:nvSpPr>
        <p:spPr>
          <a:xfrm>
            <a:off x="2554872" y="4045623"/>
            <a:ext cx="686286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2B4E53-2B5C-4047-9625-4258FFDF8228}"/>
              </a:ext>
            </a:extLst>
          </p:cNvPr>
          <p:cNvCxnSpPr>
            <a:stCxn id="9" idx="3"/>
            <a:endCxn id="12" idx="1"/>
          </p:cNvCxnSpPr>
          <p:nvPr/>
        </p:nvCxnSpPr>
        <p:spPr>
          <a:xfrm>
            <a:off x="1963024" y="2011317"/>
            <a:ext cx="591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D8AC299-124D-41CC-877F-0D5FBA197345}"/>
              </a:ext>
            </a:extLst>
          </p:cNvPr>
          <p:cNvCxnSpPr/>
          <p:nvPr/>
        </p:nvCxnSpPr>
        <p:spPr>
          <a:xfrm>
            <a:off x="1963024" y="4302183"/>
            <a:ext cx="591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DD58D75-E205-49FD-8E95-63270CBA6484}"/>
              </a:ext>
            </a:extLst>
          </p:cNvPr>
          <p:cNvCxnSpPr/>
          <p:nvPr/>
        </p:nvCxnSpPr>
        <p:spPr>
          <a:xfrm>
            <a:off x="1971899" y="3480343"/>
            <a:ext cx="591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E845C00-51F4-4134-BD7D-2C751E9A6B81}"/>
              </a:ext>
            </a:extLst>
          </p:cNvPr>
          <p:cNvCxnSpPr/>
          <p:nvPr/>
        </p:nvCxnSpPr>
        <p:spPr>
          <a:xfrm>
            <a:off x="1971899" y="2751563"/>
            <a:ext cx="591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6">
            <a:extLst>
              <a:ext uri="{FF2B5EF4-FFF2-40B4-BE49-F238E27FC236}">
                <a16:creationId xmlns:a16="http://schemas.microsoft.com/office/drawing/2014/main" id="{0B71A1CC-A983-4F25-8DBC-288C345A931B}"/>
              </a:ext>
            </a:extLst>
          </p:cNvPr>
          <p:cNvSpPr/>
          <p:nvPr/>
        </p:nvSpPr>
        <p:spPr>
          <a:xfrm>
            <a:off x="5091048" y="1716012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ЭРЭГТЭЙ</a:t>
            </a:r>
          </a:p>
        </p:txBody>
      </p:sp>
      <p:sp>
        <p:nvSpPr>
          <p:cNvPr id="23" name="Rounded Rectangle 16">
            <a:extLst>
              <a:ext uri="{FF2B5EF4-FFF2-40B4-BE49-F238E27FC236}">
                <a16:creationId xmlns:a16="http://schemas.microsoft.com/office/drawing/2014/main" id="{34ACC4BB-40A7-41A7-AE23-C4FEA932A716}"/>
              </a:ext>
            </a:extLst>
          </p:cNvPr>
          <p:cNvSpPr/>
          <p:nvPr/>
        </p:nvSpPr>
        <p:spPr>
          <a:xfrm>
            <a:off x="7176995" y="1716012"/>
            <a:ext cx="1372571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ЭМЭГТЭЙ</a:t>
            </a:r>
          </a:p>
        </p:txBody>
      </p:sp>
      <p:sp>
        <p:nvSpPr>
          <p:cNvPr id="24" name="Rounded Rectangle 16">
            <a:extLst>
              <a:ext uri="{FF2B5EF4-FFF2-40B4-BE49-F238E27FC236}">
                <a16:creationId xmlns:a16="http://schemas.microsoft.com/office/drawing/2014/main" id="{B603BA66-C919-4CA8-9A16-E7EF10BA7C66}"/>
              </a:ext>
            </a:extLst>
          </p:cNvPr>
          <p:cNvSpPr/>
          <p:nvPr/>
        </p:nvSpPr>
        <p:spPr>
          <a:xfrm>
            <a:off x="5409713" y="2238442"/>
            <a:ext cx="686287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5" name="Rounded Rectangle 16">
            <a:extLst>
              <a:ext uri="{FF2B5EF4-FFF2-40B4-BE49-F238E27FC236}">
                <a16:creationId xmlns:a16="http://schemas.microsoft.com/office/drawing/2014/main" id="{AE69831A-27AE-4833-9A07-A6AC81442B91}"/>
              </a:ext>
            </a:extLst>
          </p:cNvPr>
          <p:cNvSpPr/>
          <p:nvPr/>
        </p:nvSpPr>
        <p:spPr>
          <a:xfrm>
            <a:off x="7520136" y="2229133"/>
            <a:ext cx="686287" cy="51312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228600">
              <a:tabLst>
                <a:tab pos="287338" algn="l"/>
              </a:tabLst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mn-MN" sz="16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26" name="Rounded Rectangle 22">
            <a:extLst>
              <a:ext uri="{FF2B5EF4-FFF2-40B4-BE49-F238E27FC236}">
                <a16:creationId xmlns:a16="http://schemas.microsoft.com/office/drawing/2014/main" id="{A6D1F36F-9752-49EC-A6AA-D8BF684C1DAA}"/>
              </a:ext>
            </a:extLst>
          </p:cNvPr>
          <p:cNvSpPr/>
          <p:nvPr/>
        </p:nvSpPr>
        <p:spPr>
          <a:xfrm>
            <a:off x="4752439" y="3819370"/>
            <a:ext cx="3225665" cy="1683808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осолд өртсөн хүний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58.6 </a:t>
            </a:r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хувь нь эрэгтэй, 34.0 хувьнь 36-54 насны хүмүүс байна. 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E848F16-7467-4A07-87A7-BFAD33610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443783"/>
              </p:ext>
            </p:extLst>
          </p:nvPr>
        </p:nvGraphicFramePr>
        <p:xfrm>
          <a:off x="574178" y="5195385"/>
          <a:ext cx="3655211" cy="808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263">
                  <a:extLst>
                    <a:ext uri="{9D8B030D-6E8A-4147-A177-3AD203B41FA5}">
                      <a16:colId xmlns:a16="http://schemas.microsoft.com/office/drawing/2014/main" val="359434521"/>
                    </a:ext>
                  </a:extLst>
                </a:gridCol>
                <a:gridCol w="770263">
                  <a:extLst>
                    <a:ext uri="{9D8B030D-6E8A-4147-A177-3AD203B41FA5}">
                      <a16:colId xmlns:a16="http://schemas.microsoft.com/office/drawing/2014/main" val="3657719628"/>
                    </a:ext>
                  </a:extLst>
                </a:gridCol>
                <a:gridCol w="962323">
                  <a:extLst>
                    <a:ext uri="{9D8B030D-6E8A-4147-A177-3AD203B41FA5}">
                      <a16:colId xmlns:a16="http://schemas.microsoft.com/office/drawing/2014/main" val="1713294695"/>
                    </a:ext>
                  </a:extLst>
                </a:gridCol>
                <a:gridCol w="576181">
                  <a:extLst>
                    <a:ext uri="{9D8B030D-6E8A-4147-A177-3AD203B41FA5}">
                      <a16:colId xmlns:a16="http://schemas.microsoft.com/office/drawing/2014/main" val="220418849"/>
                    </a:ext>
                  </a:extLst>
                </a:gridCol>
                <a:gridCol w="576181">
                  <a:extLst>
                    <a:ext uri="{9D8B030D-6E8A-4147-A177-3AD203B41FA5}">
                      <a16:colId xmlns:a16="http://schemas.microsoft.com/office/drawing/2014/main" val="3624558200"/>
                    </a:ext>
                  </a:extLst>
                </a:gridCol>
              </a:tblGrid>
              <a:tr h="454669">
                <a:tc>
                  <a:txBody>
                    <a:bodyPr/>
                    <a:lstStyle/>
                    <a:p>
                      <a:pPr algn="ctr" fontAlgn="b"/>
                      <a:r>
                        <a:rPr lang="mn-MN" sz="1100" u="none" strike="noStrike">
                          <a:effectLst/>
                        </a:rPr>
                        <a:t>Эмэгтэй </a:t>
                      </a:r>
                      <a:endParaRPr lang="mn-MN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n-MN" sz="1100" u="none" strike="noStrike">
                          <a:effectLst/>
                        </a:rPr>
                        <a:t>Хүүхэд </a:t>
                      </a:r>
                      <a:endParaRPr lang="mn-MN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n-MN" sz="1100" u="none" strike="noStrike">
                          <a:effectLst/>
                        </a:rPr>
                        <a:t>18-35 нас </a:t>
                      </a:r>
                      <a:endParaRPr lang="mn-MN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n-MN" sz="1100" u="none" strike="noStrike">
                          <a:effectLst/>
                        </a:rPr>
                        <a:t>36-54 нас </a:t>
                      </a:r>
                      <a:endParaRPr lang="mn-MN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55 ба түүнээс  дээш нас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b"/>
                </a:tc>
                <a:extLst>
                  <a:ext uri="{0D108BD9-81ED-4DB2-BD59-A6C34878D82A}">
                    <a16:rowId xmlns:a16="http://schemas.microsoft.com/office/drawing/2014/main" val="710239320"/>
                  </a:ext>
                </a:extLst>
              </a:tr>
              <a:tr h="1555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3895215"/>
                  </a:ext>
                </a:extLst>
              </a:tr>
              <a:tr h="119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34.0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16.5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5736827"/>
                  </a:ext>
                </a:extLst>
              </a:tr>
            </a:tbl>
          </a:graphicData>
        </a:graphic>
      </p:graphicFrame>
      <p:sp>
        <p:nvSpPr>
          <p:cNvPr id="28" name="Rounded Rectangle 22">
            <a:extLst>
              <a:ext uri="{FF2B5EF4-FFF2-40B4-BE49-F238E27FC236}">
                <a16:creationId xmlns:a16="http://schemas.microsoft.com/office/drawing/2014/main" id="{EE529D2A-57E6-4210-929E-ECB6600A20FE}"/>
              </a:ext>
            </a:extLst>
          </p:cNvPr>
          <p:cNvSpPr/>
          <p:nvPr/>
        </p:nvSpPr>
        <p:spPr>
          <a:xfrm>
            <a:off x="8549566" y="4273785"/>
            <a:ext cx="3225665" cy="1489451"/>
          </a:xfrm>
          <a:prstGeom prst="roundRect">
            <a:avLst/>
          </a:prstGeom>
          <a:solidFill>
            <a:schemeClr val="bg1"/>
          </a:solidFill>
          <a:ln>
            <a:solidFill>
              <a:srgbClr val="CCCC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mn-M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 тээврийн ослын улмаас 49 эмэгтэй, 36-54 насны 75 хүн, 29 хүүхэд амь насаа алджээ.</a:t>
            </a:r>
          </a:p>
        </p:txBody>
      </p:sp>
    </p:spTree>
    <p:extLst>
      <p:ext uri="{BB962C8B-B14F-4D97-AF65-F5344CB8AC3E}">
        <p14:creationId xmlns:p14="http://schemas.microsoft.com/office/powerpoint/2010/main" val="692962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12275</TotalTime>
  <Words>1345</Words>
  <Application>Microsoft Office PowerPoint</Application>
  <PresentationFormat>Widescreen</PresentationFormat>
  <Paragraphs>319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Wingdings</vt:lpstr>
      <vt:lpstr>Office Theme</vt:lpstr>
      <vt:lpstr>ЗАМ ТЭЭВРИЙН ОСОЛ,  ГЭМТ ХЭРГИЙН  НӨХЦӨЛ БАЙДАЛ</vt:lpstr>
      <vt:lpstr>PowerPoint Presentation</vt:lpstr>
      <vt:lpstr>БУУРСАН ҮЗҮҮЛЭЛТ</vt:lpstr>
      <vt:lpstr>ЗАМ ТЭЭВРИЙН ОСЛЫН ШИНЖТЭЙ ДУУДЛАГА, ГОМДОЛ, МЭДЭЭЛЭЛ</vt:lpstr>
      <vt:lpstr>PowerPoint Presentation</vt:lpstr>
      <vt:lpstr>PowerPoint Presentation</vt:lpstr>
      <vt:lpstr>ЗАМ ТЭЭВРИЙН ОСОЛД ӨРТСӨН ХҮН, УЧИРСАН ХОХИРОЛ</vt:lpstr>
      <vt:lpstr>ЗАМ ТЭЭВРИЙН ОСОЛД ӨРТСӨН ХҮН, УЧИРСАН ХОХИРОЛ</vt:lpstr>
      <vt:lpstr>ЗАМ ТЭЭВРИЙН ОСОЛД ӨРТСӨН ХҮН</vt:lpstr>
      <vt:lpstr>PowerPoint Presentation</vt:lpstr>
      <vt:lpstr>PowerPoint Presentation</vt:lpstr>
      <vt:lpstr>ЗАМ ТЭЭВРИЙН ОСОЛ ГАРСАН ХЭЛБЭР</vt:lpstr>
      <vt:lpstr>PowerPoint Presentation</vt:lpstr>
      <vt:lpstr>ХҮНИЙ АМЬ НАС ХОХИРСОН ОСЛЫН ШАЛТГААН, НӨХЦӨЛ</vt:lpstr>
      <vt:lpstr>PowerPoint Presentation</vt:lpstr>
      <vt:lpstr>PowerPoint Presentation</vt:lpstr>
      <vt:lpstr>PowerPoint Presentation</vt:lpstr>
      <vt:lpstr>PowerPoint Presentation</vt:lpstr>
      <vt:lpstr>АНХААРАЛ ТАВЬСАНД  БАЯРЛАЛАА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 тээврийн осол, зөрчлийн       нөхцөл байдлын товч танилцуулга</dc:title>
  <dc:creator>Эрдэнэчимэг.Ц х/ч НЦГ, ЗЦГ</dc:creator>
  <cp:lastModifiedBy>Эрдэнэчимэг.Ц д/х ТЦА</cp:lastModifiedBy>
  <cp:revision>559</cp:revision>
  <cp:lastPrinted>2020-07-01T07:33:28Z</cp:lastPrinted>
  <dcterms:created xsi:type="dcterms:W3CDTF">2018-06-03T04:33:45Z</dcterms:created>
  <dcterms:modified xsi:type="dcterms:W3CDTF">2020-07-03T10:39:07Z</dcterms:modified>
</cp:coreProperties>
</file>